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57" r:id="rId4"/>
    <p:sldId id="258" r:id="rId5"/>
    <p:sldId id="278" r:id="rId6"/>
    <p:sldId id="259" r:id="rId7"/>
    <p:sldId id="260" r:id="rId8"/>
    <p:sldId id="261" r:id="rId9"/>
    <p:sldId id="262" r:id="rId10"/>
    <p:sldId id="277" r:id="rId11"/>
    <p:sldId id="263" r:id="rId12"/>
    <p:sldId id="264" r:id="rId13"/>
    <p:sldId id="265" r:id="rId14"/>
    <p:sldId id="266" r:id="rId15"/>
    <p:sldId id="267" r:id="rId16"/>
    <p:sldId id="268" r:id="rId17"/>
    <p:sldId id="269" r:id="rId18"/>
    <p:sldId id="271" r:id="rId19"/>
    <p:sldId id="272" r:id="rId20"/>
    <p:sldId id="273" r:id="rId21"/>
    <p:sldId id="274" r:id="rId22"/>
    <p:sldId id="279" r:id="rId23"/>
    <p:sldId id="275" r:id="rId24"/>
    <p:sldId id="276" r:id="rId25"/>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36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11/7/2017</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3048000"/>
          </a:xfrm>
        </p:spPr>
        <p:txBody>
          <a:bodyPr>
            <a:normAutofit/>
          </a:bodyPr>
          <a:lstStyle/>
          <a:p>
            <a:r>
              <a:rPr lang="en-US" dirty="0" smtClean="0"/>
              <a:t>Welcome to the </a:t>
            </a:r>
            <a:r>
              <a:rPr lang="en-US" dirty="0" smtClean="0"/>
              <a:t>Training </a:t>
            </a:r>
            <a:r>
              <a:rPr lang="en-US" dirty="0"/>
              <a:t>Session on ONLINE PORTAL </a:t>
            </a:r>
            <a:r>
              <a:rPr lang="en-US" dirty="0" smtClean="0"/>
              <a:t>relating to CM’s </a:t>
            </a:r>
            <a:r>
              <a:rPr lang="en-US" dirty="0"/>
              <a:t>AWARD</a:t>
            </a:r>
            <a:r>
              <a:rPr lang="en-US" dirty="0" smtClean="0"/>
              <a:t/>
            </a:r>
            <a:br>
              <a:rPr lang="en-US" dirty="0" smtClean="0"/>
            </a:br>
            <a:endParaRPr lang="en-US" dirty="0"/>
          </a:p>
        </p:txBody>
      </p:sp>
      <p:sp>
        <p:nvSpPr>
          <p:cNvPr id="3" name="Subtitle 2"/>
          <p:cNvSpPr>
            <a:spLocks noGrp="1"/>
          </p:cNvSpPr>
          <p:nvPr>
            <p:ph type="subTitle" idx="1"/>
          </p:nvPr>
        </p:nvSpPr>
        <p:spPr>
          <a:xfrm>
            <a:off x="1295400" y="3429000"/>
            <a:ext cx="6400800" cy="1168399"/>
          </a:xfrm>
        </p:spPr>
        <p:txBody>
          <a:bodyPr>
            <a:normAutofit/>
          </a:bodyPr>
          <a:lstStyle/>
          <a:p>
            <a:r>
              <a:rPr lang="en-US" sz="3200" dirty="0" smtClean="0"/>
              <a:t>Date: 08-11-2017</a:t>
            </a:r>
          </a:p>
          <a:p>
            <a:r>
              <a:rPr lang="en-US" sz="3200" dirty="0" smtClean="0"/>
              <a:t>Venue: R D Conference Hall</a:t>
            </a:r>
            <a:endParaRPr lang="en-US" sz="3200" dirty="0"/>
          </a:p>
        </p:txBody>
      </p:sp>
      <p:pic>
        <p:nvPicPr>
          <p:cNvPr id="1026" name="Picture 2" descr="C:\wamp\www\ga\images\c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4648200"/>
            <a:ext cx="1343469" cy="136344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wamp\www\ga\images\odisha-gov-transpar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01270"/>
            <a:ext cx="1143000" cy="125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985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nominations will be considered for Innovations in the areas </a:t>
            </a:r>
            <a:r>
              <a:rPr lang="en-US" dirty="0" smtClean="0"/>
              <a:t>of environment conservation, disaster management, water conservation, energy, education and health, women and child centric initiatives, agriculture, Skill development, smooth delivery of Citizen-Centric Services etc.</a:t>
            </a:r>
            <a:endParaRPr lang="en-US" dirty="0"/>
          </a:p>
          <a:p>
            <a:endParaRPr lang="en-US" dirty="0"/>
          </a:p>
        </p:txBody>
      </p:sp>
      <p:sp>
        <p:nvSpPr>
          <p:cNvPr id="3" name="Title 2"/>
          <p:cNvSpPr>
            <a:spLocks noGrp="1"/>
          </p:cNvSpPr>
          <p:nvPr>
            <p:ph type="title"/>
          </p:nvPr>
        </p:nvSpPr>
        <p:spPr/>
        <p:txBody>
          <a:bodyPr/>
          <a:lstStyle/>
          <a:p>
            <a:r>
              <a:rPr lang="en-US" dirty="0" smtClean="0"/>
              <a:t>Nomination contd..</a:t>
            </a:r>
            <a:endParaRPr lang="en-US" dirty="0"/>
          </a:p>
        </p:txBody>
      </p:sp>
    </p:spTree>
    <p:extLst>
      <p:ext uri="{BB962C8B-B14F-4D97-AF65-F5344CB8AC3E}">
        <p14:creationId xmlns:p14="http://schemas.microsoft.com/office/powerpoint/2010/main" val="2315910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408333" cy="2048933"/>
          </a:xfrm>
        </p:spPr>
        <p:txBody>
          <a:bodyPr/>
          <a:lstStyle/>
          <a:p>
            <a:r>
              <a:rPr lang="en-US" dirty="0"/>
              <a:t>Period of initiation of the Project for consideration for the Award: Within 3 years preceding to the Notification for the Award</a:t>
            </a:r>
            <a:r>
              <a:rPr lang="en-US" dirty="0" smtClean="0"/>
              <a:t>.</a:t>
            </a:r>
          </a:p>
        </p:txBody>
      </p:sp>
      <p:sp>
        <p:nvSpPr>
          <p:cNvPr id="3" name="Title 2"/>
          <p:cNvSpPr>
            <a:spLocks noGrp="1"/>
          </p:cNvSpPr>
          <p:nvPr>
            <p:ph type="title"/>
          </p:nvPr>
        </p:nvSpPr>
        <p:spPr/>
        <p:txBody>
          <a:bodyPr/>
          <a:lstStyle/>
          <a:p>
            <a:r>
              <a:rPr lang="en-US" dirty="0"/>
              <a:t>Eligibility</a:t>
            </a:r>
          </a:p>
        </p:txBody>
      </p:sp>
    </p:spTree>
    <p:extLst>
      <p:ext uri="{BB962C8B-B14F-4D97-AF65-F5344CB8AC3E}">
        <p14:creationId xmlns:p14="http://schemas.microsoft.com/office/powerpoint/2010/main" val="2336930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52600"/>
            <a:ext cx="7408333" cy="4373563"/>
          </a:xfrm>
        </p:spPr>
        <p:txBody>
          <a:bodyPr>
            <a:normAutofit/>
          </a:bodyPr>
          <a:lstStyle/>
          <a:p>
            <a:pPr marL="0" indent="0">
              <a:buNone/>
            </a:pPr>
            <a:r>
              <a:rPr lang="en-US" dirty="0"/>
              <a:t>The initiatives for Innovations will be evaluated on the basis of following criteria</a:t>
            </a:r>
            <a:r>
              <a:rPr lang="en-US" dirty="0" smtClean="0"/>
              <a:t>:</a:t>
            </a:r>
          </a:p>
          <a:p>
            <a:r>
              <a:rPr lang="en-US" dirty="0" err="1" smtClean="0"/>
              <a:t>i</a:t>
            </a:r>
            <a:r>
              <a:rPr lang="en-US" dirty="0"/>
              <a:t>. Bringing perceptible improvements in processes/ systems and building institutions</a:t>
            </a:r>
            <a:r>
              <a:rPr lang="en-US" dirty="0" smtClean="0"/>
              <a:t>.</a:t>
            </a:r>
          </a:p>
          <a:p>
            <a:r>
              <a:rPr lang="en-US" dirty="0" smtClean="0"/>
              <a:t>ii</a:t>
            </a:r>
            <a:r>
              <a:rPr lang="en-US" dirty="0"/>
              <a:t>. Making public delivery systems responsive, transparent and efficient preferably by leveraging technology</a:t>
            </a:r>
            <a:r>
              <a:rPr lang="en-US" dirty="0" smtClean="0"/>
              <a:t>.</a:t>
            </a:r>
          </a:p>
          <a:p>
            <a:r>
              <a:rPr lang="en-US" dirty="0" smtClean="0"/>
              <a:t>iii. </a:t>
            </a:r>
            <a:r>
              <a:rPr lang="en-US" dirty="0"/>
              <a:t>Preparedness / extraordinary performance in emergent situations, disasters like cyclone, earthquake, flood etc.</a:t>
            </a:r>
          </a:p>
        </p:txBody>
      </p:sp>
      <p:sp>
        <p:nvSpPr>
          <p:cNvPr id="3" name="Title 2"/>
          <p:cNvSpPr>
            <a:spLocks noGrp="1"/>
          </p:cNvSpPr>
          <p:nvPr>
            <p:ph type="title"/>
          </p:nvPr>
        </p:nvSpPr>
        <p:spPr/>
        <p:txBody>
          <a:bodyPr/>
          <a:lstStyle/>
          <a:p>
            <a:r>
              <a:rPr lang="en-US" dirty="0"/>
              <a:t>Criteria for evaluation:</a:t>
            </a:r>
          </a:p>
        </p:txBody>
      </p:sp>
    </p:spTree>
    <p:extLst>
      <p:ext uri="{BB962C8B-B14F-4D97-AF65-F5344CB8AC3E}">
        <p14:creationId xmlns:p14="http://schemas.microsoft.com/office/powerpoint/2010/main" val="1829178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i. Applications for the Award shall be received online only, in the prescribed format</a:t>
            </a:r>
            <a:r>
              <a:rPr lang="en-US" dirty="0" smtClean="0"/>
              <a:t>.</a:t>
            </a:r>
          </a:p>
          <a:p>
            <a:r>
              <a:rPr lang="en-US" dirty="0" smtClean="0"/>
              <a:t> </a:t>
            </a:r>
            <a:r>
              <a:rPr lang="en-US" dirty="0"/>
              <a:t>ii. Application should contain a write-up of about 300 words with a focus on key elements of the innovative approach taken up, objective, sustainability etc</a:t>
            </a:r>
            <a:r>
              <a:rPr lang="en-US" dirty="0" smtClean="0"/>
              <a:t>.</a:t>
            </a:r>
          </a:p>
          <a:p>
            <a:r>
              <a:rPr lang="en-US" dirty="0" smtClean="0"/>
              <a:t> </a:t>
            </a:r>
            <a:r>
              <a:rPr lang="en-US" dirty="0"/>
              <a:t>iii. There will be 3 categories of nominations like Individual, Group and Organization. The nominee(s) is/are to submit application(s) to the respective Nominating </a:t>
            </a:r>
            <a:r>
              <a:rPr lang="en-US" dirty="0" smtClean="0"/>
              <a:t>Authority</a:t>
            </a:r>
            <a:endParaRPr lang="en-US" dirty="0"/>
          </a:p>
        </p:txBody>
      </p:sp>
      <p:sp>
        <p:nvSpPr>
          <p:cNvPr id="3" name="Title 2"/>
          <p:cNvSpPr>
            <a:spLocks noGrp="1"/>
          </p:cNvSpPr>
          <p:nvPr>
            <p:ph type="title"/>
          </p:nvPr>
        </p:nvSpPr>
        <p:spPr/>
        <p:txBody>
          <a:bodyPr/>
          <a:lstStyle/>
          <a:p>
            <a:r>
              <a:rPr lang="en-US" dirty="0"/>
              <a:t>Submission of Application</a:t>
            </a:r>
          </a:p>
        </p:txBody>
      </p:sp>
    </p:spTree>
    <p:extLst>
      <p:ext uri="{BB962C8B-B14F-4D97-AF65-F5344CB8AC3E}">
        <p14:creationId xmlns:p14="http://schemas.microsoft.com/office/powerpoint/2010/main" val="23359558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48592429"/>
              </p:ext>
            </p:extLst>
          </p:nvPr>
        </p:nvGraphicFramePr>
        <p:xfrm>
          <a:off x="685800" y="2743200"/>
          <a:ext cx="8229600" cy="3579885"/>
        </p:xfrm>
        <a:graphic>
          <a:graphicData uri="http://schemas.openxmlformats.org/drawingml/2006/table">
            <a:tbl>
              <a:tblPr firstRow="1" bandRow="1">
                <a:tableStyleId>{5C22544A-7EE6-4342-B048-85BDC9FD1C3A}</a:tableStyleId>
              </a:tblPr>
              <a:tblGrid>
                <a:gridCol w="652462"/>
                <a:gridCol w="1524000"/>
                <a:gridCol w="3380186"/>
                <a:gridCol w="2672952"/>
              </a:tblGrid>
              <a:tr h="658490">
                <a:tc>
                  <a:txBody>
                    <a:bodyPr/>
                    <a:lstStyle/>
                    <a:p>
                      <a:r>
                        <a:rPr lang="en-US" dirty="0" err="1" smtClean="0"/>
                        <a:t>Sl</a:t>
                      </a:r>
                      <a:r>
                        <a:rPr lang="en-US" dirty="0" smtClean="0"/>
                        <a:t> No</a:t>
                      </a:r>
                      <a:endParaRPr lang="en-US" dirty="0"/>
                    </a:p>
                  </a:txBody>
                  <a:tcPr/>
                </a:tc>
                <a:tc>
                  <a:txBody>
                    <a:bodyPr/>
                    <a:lstStyle/>
                    <a:p>
                      <a:r>
                        <a:rPr lang="en-US" dirty="0" smtClean="0"/>
                        <a:t>Category</a:t>
                      </a:r>
                      <a:endParaRPr lang="en-US" dirty="0"/>
                    </a:p>
                  </a:txBody>
                  <a:tcPr/>
                </a:tc>
                <a:tc>
                  <a:txBody>
                    <a:bodyPr/>
                    <a:lstStyle/>
                    <a:p>
                      <a:r>
                        <a:rPr lang="en-US" dirty="0" smtClean="0"/>
                        <a:t>Nominee(s)</a:t>
                      </a:r>
                      <a:endParaRPr lang="en-US" dirty="0"/>
                    </a:p>
                  </a:txBody>
                  <a:tcPr/>
                </a:tc>
                <a:tc>
                  <a:txBody>
                    <a:bodyPr/>
                    <a:lstStyle/>
                    <a:p>
                      <a:r>
                        <a:rPr lang="en-US" dirty="0" smtClean="0"/>
                        <a:t>Nominating Authority</a:t>
                      </a:r>
                      <a:endParaRPr lang="en-US" dirty="0"/>
                    </a:p>
                  </a:txBody>
                  <a:tcPr/>
                </a:tc>
              </a:tr>
              <a:tr h="658490">
                <a:tc>
                  <a:txBody>
                    <a:bodyPr/>
                    <a:lstStyle/>
                    <a:p>
                      <a:r>
                        <a:rPr lang="en-US" dirty="0" smtClean="0"/>
                        <a:t>1</a:t>
                      </a:r>
                      <a:endParaRPr lang="en-US" dirty="0"/>
                    </a:p>
                  </a:txBody>
                  <a:tcPr/>
                </a:tc>
                <a:tc>
                  <a:txBody>
                    <a:bodyPr/>
                    <a:lstStyle/>
                    <a:p>
                      <a:r>
                        <a:rPr lang="en-US" dirty="0" err="1" smtClean="0"/>
                        <a:t>lndividual</a:t>
                      </a:r>
                      <a:r>
                        <a:rPr lang="en-US" dirty="0" smtClean="0"/>
                        <a:t> </a:t>
                      </a:r>
                      <a:endParaRPr lang="en-US" dirty="0"/>
                    </a:p>
                  </a:txBody>
                  <a:tcPr/>
                </a:tc>
                <a:tc>
                  <a:txBody>
                    <a:bodyPr/>
                    <a:lstStyle/>
                    <a:p>
                      <a:r>
                        <a:rPr lang="en-US" dirty="0" smtClean="0"/>
                        <a:t>Officer working in a District, other than the Collector</a:t>
                      </a:r>
                      <a:endParaRPr lang="en-US" dirty="0"/>
                    </a:p>
                  </a:txBody>
                  <a:tcPr/>
                </a:tc>
                <a:tc>
                  <a:txBody>
                    <a:bodyPr/>
                    <a:lstStyle/>
                    <a:p>
                      <a:r>
                        <a:rPr lang="en-US" dirty="0" smtClean="0"/>
                        <a:t>Concerned Collector </a:t>
                      </a:r>
                      <a:endParaRPr lang="en-US" dirty="0"/>
                    </a:p>
                  </a:txBody>
                  <a:tcPr/>
                </a:tc>
              </a:tr>
              <a:tr h="381505">
                <a:tc>
                  <a:txBody>
                    <a:bodyPr/>
                    <a:lstStyle/>
                    <a:p>
                      <a:r>
                        <a:rPr lang="en-US" dirty="0" smtClean="0"/>
                        <a:t>2</a:t>
                      </a:r>
                      <a:endParaRPr lang="en-US" dirty="0"/>
                    </a:p>
                  </a:txBody>
                  <a:tcPr/>
                </a:tc>
                <a:tc>
                  <a:txBody>
                    <a:bodyPr/>
                    <a:lstStyle/>
                    <a:p>
                      <a:r>
                        <a:rPr lang="en-US" dirty="0" err="1" smtClean="0"/>
                        <a:t>lndividual</a:t>
                      </a:r>
                      <a:r>
                        <a:rPr lang="en-US" dirty="0" smtClean="0"/>
                        <a:t> </a:t>
                      </a:r>
                      <a:endParaRPr lang="en-US" dirty="0"/>
                    </a:p>
                  </a:txBody>
                  <a:tcPr/>
                </a:tc>
                <a:tc>
                  <a:txBody>
                    <a:bodyPr/>
                    <a:lstStyle/>
                    <a:p>
                      <a:r>
                        <a:rPr lang="en-US" dirty="0" smtClean="0"/>
                        <a:t>Collector</a:t>
                      </a:r>
                      <a:endParaRPr lang="en-US" dirty="0"/>
                    </a:p>
                  </a:txBody>
                  <a:tcPr/>
                </a:tc>
                <a:tc>
                  <a:txBody>
                    <a:bodyPr/>
                    <a:lstStyle/>
                    <a:p>
                      <a:r>
                        <a:rPr lang="en-US" dirty="0" smtClean="0"/>
                        <a:t>Concerned RDC</a:t>
                      </a:r>
                      <a:endParaRPr lang="en-US" dirty="0"/>
                    </a:p>
                  </a:txBody>
                  <a:tcPr/>
                </a:tc>
              </a:tr>
              <a:tr h="940700">
                <a:tc>
                  <a:txBody>
                    <a:bodyPr/>
                    <a:lstStyle/>
                    <a:p>
                      <a:r>
                        <a:rPr lang="en-US" dirty="0" smtClean="0"/>
                        <a:t>3</a:t>
                      </a:r>
                      <a:endParaRPr lang="en-US" dirty="0"/>
                    </a:p>
                  </a:txBody>
                  <a:tcPr/>
                </a:tc>
                <a:tc>
                  <a:txBody>
                    <a:bodyPr/>
                    <a:lstStyle/>
                    <a:p>
                      <a:r>
                        <a:rPr lang="en-US" dirty="0" err="1" smtClean="0"/>
                        <a:t>lndividual</a:t>
                      </a:r>
                      <a:r>
                        <a:rPr lang="en-US" dirty="0" smtClean="0"/>
                        <a:t> </a:t>
                      </a:r>
                      <a:endParaRPr lang="en-US" dirty="0"/>
                    </a:p>
                  </a:txBody>
                  <a:tcPr/>
                </a:tc>
                <a:tc>
                  <a:txBody>
                    <a:bodyPr/>
                    <a:lstStyle/>
                    <a:p>
                      <a:r>
                        <a:rPr lang="en-US" dirty="0" smtClean="0"/>
                        <a:t>Officer of a Directorate</a:t>
                      </a:r>
                      <a:endParaRPr lang="en-US" dirty="0"/>
                    </a:p>
                  </a:txBody>
                  <a:tcPr/>
                </a:tc>
                <a:tc>
                  <a:txBody>
                    <a:bodyPr/>
                    <a:lstStyle/>
                    <a:p>
                      <a:r>
                        <a:rPr lang="en-US" dirty="0" smtClean="0"/>
                        <a:t>Concerned Department of Government</a:t>
                      </a:r>
                      <a:endParaRPr lang="en-US" dirty="0"/>
                    </a:p>
                  </a:txBody>
                  <a:tcPr/>
                </a:tc>
              </a:tr>
              <a:tr h="940700">
                <a:tc>
                  <a:txBody>
                    <a:bodyPr/>
                    <a:lstStyle/>
                    <a:p>
                      <a:r>
                        <a:rPr lang="en-US" dirty="0" smtClean="0"/>
                        <a:t>4</a:t>
                      </a:r>
                      <a:endParaRPr lang="en-US" dirty="0"/>
                    </a:p>
                  </a:txBody>
                  <a:tcPr/>
                </a:tc>
                <a:tc>
                  <a:txBody>
                    <a:bodyPr/>
                    <a:lstStyle/>
                    <a:p>
                      <a:r>
                        <a:rPr lang="en-US" dirty="0" err="1" smtClean="0"/>
                        <a:t>lndividual</a:t>
                      </a:r>
                      <a:r>
                        <a:rPr lang="en-US" dirty="0" smtClean="0"/>
                        <a:t> </a:t>
                      </a:r>
                      <a:endParaRPr lang="en-US" dirty="0"/>
                    </a:p>
                  </a:txBody>
                  <a:tcPr/>
                </a:tc>
                <a:tc>
                  <a:txBody>
                    <a:bodyPr/>
                    <a:lstStyle/>
                    <a:p>
                      <a:r>
                        <a:rPr lang="en-US" dirty="0" smtClean="0"/>
                        <a:t>Special Secretary/Secretary/</a:t>
                      </a:r>
                      <a:r>
                        <a:rPr lang="en-US" dirty="0" err="1" smtClean="0"/>
                        <a:t>Pri</a:t>
                      </a:r>
                      <a:r>
                        <a:rPr lang="en-US" dirty="0" smtClean="0"/>
                        <a:t> </a:t>
                      </a:r>
                      <a:r>
                        <a:rPr lang="en-US" dirty="0" err="1" smtClean="0"/>
                        <a:t>ncipaI</a:t>
                      </a:r>
                      <a:r>
                        <a:rPr lang="en-US" dirty="0" smtClean="0"/>
                        <a:t> Secretary/Add </a:t>
                      </a:r>
                      <a:r>
                        <a:rPr lang="en-US" dirty="0" err="1" smtClean="0"/>
                        <a:t>itional</a:t>
                      </a:r>
                      <a:r>
                        <a:rPr lang="en-US" dirty="0" smtClean="0"/>
                        <a:t> </a:t>
                      </a:r>
                      <a:r>
                        <a:rPr lang="en-US" dirty="0" err="1" smtClean="0"/>
                        <a:t>Ch</a:t>
                      </a:r>
                      <a:r>
                        <a:rPr lang="en-US" dirty="0" smtClean="0"/>
                        <a:t> </a:t>
                      </a:r>
                      <a:r>
                        <a:rPr lang="en-US" dirty="0" err="1" smtClean="0"/>
                        <a:t>ief</a:t>
                      </a:r>
                      <a:r>
                        <a:rPr lang="en-US" dirty="0" smtClean="0"/>
                        <a:t> Secretary</a:t>
                      </a:r>
                      <a:endParaRPr lang="en-US" dirty="0"/>
                    </a:p>
                  </a:txBody>
                  <a:tcPr/>
                </a:tc>
                <a:tc>
                  <a:txBody>
                    <a:bodyPr/>
                    <a:lstStyle/>
                    <a:p>
                      <a:r>
                        <a:rPr lang="en-US" dirty="0" smtClean="0"/>
                        <a:t>DC-cum-ACS</a:t>
                      </a:r>
                      <a:endParaRPr lang="en-US" dirty="0"/>
                    </a:p>
                  </a:txBody>
                  <a:tcPr/>
                </a:tc>
              </a:tr>
            </a:tbl>
          </a:graphicData>
        </a:graphic>
      </p:graphicFrame>
      <p:sp>
        <p:nvSpPr>
          <p:cNvPr id="3" name="Title 2"/>
          <p:cNvSpPr>
            <a:spLocks noGrp="1"/>
          </p:cNvSpPr>
          <p:nvPr>
            <p:ph type="title"/>
          </p:nvPr>
        </p:nvSpPr>
        <p:spPr/>
        <p:txBody>
          <a:bodyPr/>
          <a:lstStyle/>
          <a:p>
            <a:r>
              <a:rPr lang="en-US" dirty="0" smtClean="0"/>
              <a:t>Individual Category</a:t>
            </a:r>
            <a:endParaRPr lang="en-US" dirty="0"/>
          </a:p>
        </p:txBody>
      </p:sp>
    </p:spTree>
    <p:extLst>
      <p:ext uri="{BB962C8B-B14F-4D97-AF65-F5344CB8AC3E}">
        <p14:creationId xmlns:p14="http://schemas.microsoft.com/office/powerpoint/2010/main" val="3774031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05082825"/>
              </p:ext>
            </p:extLst>
          </p:nvPr>
        </p:nvGraphicFramePr>
        <p:xfrm>
          <a:off x="228600" y="1828800"/>
          <a:ext cx="8610600" cy="4577080"/>
        </p:xfrm>
        <a:graphic>
          <a:graphicData uri="http://schemas.openxmlformats.org/drawingml/2006/table">
            <a:tbl>
              <a:tblPr firstRow="1" bandRow="1">
                <a:tableStyleId>{5C22544A-7EE6-4342-B048-85BDC9FD1C3A}</a:tableStyleId>
              </a:tblPr>
              <a:tblGrid>
                <a:gridCol w="804862"/>
                <a:gridCol w="1143000"/>
                <a:gridCol w="2819400"/>
                <a:gridCol w="3843338"/>
              </a:tblGrid>
              <a:tr h="370840">
                <a:tc>
                  <a:txBody>
                    <a:bodyPr/>
                    <a:lstStyle/>
                    <a:p>
                      <a:r>
                        <a:rPr lang="en-US" dirty="0" err="1" smtClean="0"/>
                        <a:t>Sl</a:t>
                      </a:r>
                      <a:r>
                        <a:rPr lang="en-US" dirty="0" smtClean="0"/>
                        <a:t> No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Category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Nominee(s)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Nominating Authority</a:t>
                      </a:r>
                    </a:p>
                  </a:txBody>
                  <a:tcPr/>
                </a:tc>
              </a:tr>
              <a:tr h="370840">
                <a:tc>
                  <a:txBody>
                    <a:bodyPr/>
                    <a:lstStyle/>
                    <a:p>
                      <a:r>
                        <a:rPr lang="en-US" dirty="0" smtClean="0"/>
                        <a:t>1</a:t>
                      </a:r>
                      <a:endParaRPr lang="en-US" dirty="0"/>
                    </a:p>
                  </a:txBody>
                  <a:tcPr/>
                </a:tc>
                <a:tc>
                  <a:txBody>
                    <a:bodyPr/>
                    <a:lstStyle/>
                    <a:p>
                      <a:r>
                        <a:rPr lang="en-US" dirty="0" smtClean="0"/>
                        <a:t>Group </a:t>
                      </a:r>
                      <a:endParaRPr lang="en-US" dirty="0"/>
                    </a:p>
                  </a:txBody>
                  <a:tcPr/>
                </a:tc>
                <a:tc>
                  <a:txBody>
                    <a:bodyPr/>
                    <a:lstStyle/>
                    <a:p>
                      <a:r>
                        <a:rPr lang="en-US" dirty="0" smtClean="0"/>
                        <a:t>Officers working in a District (Other than Collector)</a:t>
                      </a:r>
                      <a:endParaRPr lang="en-US" dirty="0"/>
                    </a:p>
                  </a:txBody>
                  <a:tcPr/>
                </a:tc>
                <a:tc>
                  <a:txBody>
                    <a:bodyPr/>
                    <a:lstStyle/>
                    <a:p>
                      <a:r>
                        <a:rPr lang="en-US" dirty="0" smtClean="0"/>
                        <a:t>Concerned Collector</a:t>
                      </a:r>
                      <a:endParaRPr lang="en-US" dirty="0"/>
                    </a:p>
                  </a:txBody>
                  <a:tcPr/>
                </a:tc>
              </a:tr>
              <a:tr h="370840">
                <a:tc>
                  <a:txBody>
                    <a:bodyPr/>
                    <a:lstStyle/>
                    <a:p>
                      <a:r>
                        <a:rPr lang="en-US" dirty="0" smtClean="0"/>
                        <a:t>2</a:t>
                      </a:r>
                      <a:endParaRPr lang="en-US" dirty="0"/>
                    </a:p>
                  </a:txBody>
                  <a:tcPr/>
                </a:tc>
                <a:tc>
                  <a:txBody>
                    <a:bodyPr/>
                    <a:lstStyle/>
                    <a:p>
                      <a:r>
                        <a:rPr lang="en-US" dirty="0" smtClean="0"/>
                        <a:t>Group </a:t>
                      </a:r>
                      <a:endParaRPr lang="en-US" dirty="0"/>
                    </a:p>
                  </a:txBody>
                  <a:tcPr/>
                </a:tc>
                <a:tc>
                  <a:txBody>
                    <a:bodyPr/>
                    <a:lstStyle/>
                    <a:p>
                      <a:r>
                        <a:rPr lang="en-US" dirty="0" smtClean="0"/>
                        <a:t>Officers working in a District, where Collector himself is a nominee</a:t>
                      </a:r>
                      <a:endParaRPr lang="en-US" dirty="0"/>
                    </a:p>
                  </a:txBody>
                  <a:tcPr/>
                </a:tc>
                <a:tc>
                  <a:txBody>
                    <a:bodyPr/>
                    <a:lstStyle/>
                    <a:p>
                      <a:r>
                        <a:rPr lang="en-US" dirty="0" smtClean="0"/>
                        <a:t>Concerned RDC</a:t>
                      </a:r>
                      <a:endParaRPr lang="en-US" dirty="0"/>
                    </a:p>
                  </a:txBody>
                  <a:tcPr/>
                </a:tc>
              </a:tr>
              <a:tr h="370840">
                <a:tc>
                  <a:txBody>
                    <a:bodyPr/>
                    <a:lstStyle/>
                    <a:p>
                      <a:r>
                        <a:rPr lang="en-US" dirty="0" smtClean="0"/>
                        <a:t>3</a:t>
                      </a:r>
                      <a:endParaRPr lang="en-US" dirty="0"/>
                    </a:p>
                  </a:txBody>
                  <a:tcPr/>
                </a:tc>
                <a:tc>
                  <a:txBody>
                    <a:bodyPr/>
                    <a:lstStyle/>
                    <a:p>
                      <a:r>
                        <a:rPr lang="en-US" dirty="0" smtClean="0"/>
                        <a:t>Group </a:t>
                      </a:r>
                      <a:endParaRPr lang="en-US" dirty="0"/>
                    </a:p>
                  </a:txBody>
                  <a:tcPr/>
                </a:tc>
                <a:tc>
                  <a:txBody>
                    <a:bodyPr/>
                    <a:lstStyle/>
                    <a:p>
                      <a:r>
                        <a:rPr lang="en-US" dirty="0" smtClean="0"/>
                        <a:t>Officers of a Directorate</a:t>
                      </a:r>
                      <a:endParaRPr lang="en-US" dirty="0"/>
                    </a:p>
                  </a:txBody>
                  <a:tcPr/>
                </a:tc>
                <a:tc>
                  <a:txBody>
                    <a:bodyPr/>
                    <a:lstStyle/>
                    <a:p>
                      <a:r>
                        <a:rPr lang="en-US" dirty="0" smtClean="0"/>
                        <a:t>Concerned Department of Government</a:t>
                      </a:r>
                      <a:endParaRPr lang="en-US" dirty="0"/>
                    </a:p>
                  </a:txBody>
                  <a:tcPr/>
                </a:tc>
              </a:tr>
              <a:tr h="370840">
                <a:tc>
                  <a:txBody>
                    <a:bodyPr/>
                    <a:lstStyle/>
                    <a:p>
                      <a:r>
                        <a:rPr lang="en-US" dirty="0" smtClean="0"/>
                        <a:t>4</a:t>
                      </a:r>
                      <a:endParaRPr lang="en-US" dirty="0"/>
                    </a:p>
                  </a:txBody>
                  <a:tcPr/>
                </a:tc>
                <a:tc>
                  <a:txBody>
                    <a:bodyPr/>
                    <a:lstStyle/>
                    <a:p>
                      <a:r>
                        <a:rPr lang="en-US" dirty="0" smtClean="0"/>
                        <a:t>Group </a:t>
                      </a:r>
                      <a:endParaRPr lang="en-US" dirty="0"/>
                    </a:p>
                  </a:txBody>
                  <a:tcPr/>
                </a:tc>
                <a:tc>
                  <a:txBody>
                    <a:bodyPr/>
                    <a:lstStyle/>
                    <a:p>
                      <a:r>
                        <a:rPr lang="en-US" dirty="0" smtClean="0"/>
                        <a:t>Special Secretary/</a:t>
                      </a:r>
                      <a:r>
                        <a:rPr lang="en-US" dirty="0" err="1" smtClean="0"/>
                        <a:t>Secreta</a:t>
                      </a:r>
                      <a:r>
                        <a:rPr lang="en-US" dirty="0" smtClean="0"/>
                        <a:t> </a:t>
                      </a:r>
                      <a:r>
                        <a:rPr lang="en-US" dirty="0" err="1" smtClean="0"/>
                        <a:t>ry</a:t>
                      </a:r>
                      <a:r>
                        <a:rPr lang="en-US" dirty="0" smtClean="0"/>
                        <a:t>/</a:t>
                      </a:r>
                      <a:r>
                        <a:rPr lang="en-US" dirty="0" err="1" smtClean="0"/>
                        <a:t>Pri</a:t>
                      </a:r>
                      <a:r>
                        <a:rPr lang="en-US" dirty="0" smtClean="0"/>
                        <a:t> </a:t>
                      </a:r>
                      <a:r>
                        <a:rPr lang="en-US" dirty="0" err="1" smtClean="0"/>
                        <a:t>ncipaI</a:t>
                      </a:r>
                      <a:r>
                        <a:rPr lang="en-US" dirty="0" smtClean="0"/>
                        <a:t> Secretary/Add </a:t>
                      </a:r>
                      <a:r>
                        <a:rPr lang="en-US" dirty="0" err="1" smtClean="0"/>
                        <a:t>itionaI</a:t>
                      </a:r>
                      <a:r>
                        <a:rPr lang="en-US" dirty="0" smtClean="0"/>
                        <a:t> </a:t>
                      </a:r>
                      <a:r>
                        <a:rPr lang="en-US" dirty="0" err="1" smtClean="0"/>
                        <a:t>Ch</a:t>
                      </a:r>
                      <a:r>
                        <a:rPr lang="en-US" dirty="0" smtClean="0"/>
                        <a:t> </a:t>
                      </a:r>
                      <a:r>
                        <a:rPr lang="en-US" dirty="0" err="1" smtClean="0"/>
                        <a:t>ief</a:t>
                      </a:r>
                      <a:r>
                        <a:rPr lang="en-US" dirty="0" smtClean="0"/>
                        <a:t> Secretary, even such High Level Officer(s) is/are also nominee(s)</a:t>
                      </a:r>
                      <a:endParaRPr lang="en-US" dirty="0"/>
                    </a:p>
                  </a:txBody>
                  <a:tcPr/>
                </a:tc>
                <a:tc>
                  <a:txBody>
                    <a:bodyPr/>
                    <a:lstStyle/>
                    <a:p>
                      <a:r>
                        <a:rPr lang="en-US" dirty="0" smtClean="0"/>
                        <a:t>DC-cum-ACS</a:t>
                      </a:r>
                      <a:endParaRPr lang="en-US" dirty="0"/>
                    </a:p>
                  </a:txBody>
                  <a:tcPr/>
                </a:tc>
              </a:tr>
            </a:tbl>
          </a:graphicData>
        </a:graphic>
      </p:graphicFrame>
      <p:sp>
        <p:nvSpPr>
          <p:cNvPr id="3" name="Title 2"/>
          <p:cNvSpPr>
            <a:spLocks noGrp="1"/>
          </p:cNvSpPr>
          <p:nvPr>
            <p:ph type="title"/>
          </p:nvPr>
        </p:nvSpPr>
        <p:spPr/>
        <p:txBody>
          <a:bodyPr/>
          <a:lstStyle/>
          <a:p>
            <a:r>
              <a:rPr lang="en-US" dirty="0" smtClean="0"/>
              <a:t>Group Category</a:t>
            </a:r>
            <a:endParaRPr lang="en-US" dirty="0"/>
          </a:p>
        </p:txBody>
      </p:sp>
    </p:spTree>
    <p:extLst>
      <p:ext uri="{BB962C8B-B14F-4D97-AF65-F5344CB8AC3E}">
        <p14:creationId xmlns:p14="http://schemas.microsoft.com/office/powerpoint/2010/main" val="2850537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88490921"/>
              </p:ext>
            </p:extLst>
          </p:nvPr>
        </p:nvGraphicFramePr>
        <p:xfrm>
          <a:off x="304800" y="2438400"/>
          <a:ext cx="8610600" cy="3383280"/>
        </p:xfrm>
        <a:graphic>
          <a:graphicData uri="http://schemas.openxmlformats.org/drawingml/2006/table">
            <a:tbl>
              <a:tblPr firstRow="1" bandRow="1">
                <a:tableStyleId>{5C22544A-7EE6-4342-B048-85BDC9FD1C3A}</a:tableStyleId>
              </a:tblPr>
              <a:tblGrid>
                <a:gridCol w="806103"/>
                <a:gridCol w="1854564"/>
                <a:gridCol w="3486530"/>
                <a:gridCol w="2463403"/>
              </a:tblGrid>
              <a:tr h="370840">
                <a:tc>
                  <a:txBody>
                    <a:bodyPr/>
                    <a:lstStyle/>
                    <a:p>
                      <a:r>
                        <a:rPr lang="en-US" dirty="0" err="1" smtClean="0"/>
                        <a:t>Sl</a:t>
                      </a:r>
                      <a:r>
                        <a:rPr lang="en-US" dirty="0" smtClean="0"/>
                        <a:t> No</a:t>
                      </a:r>
                      <a:endParaRPr lang="en-US" dirty="0"/>
                    </a:p>
                  </a:txBody>
                  <a:tcPr/>
                </a:tc>
                <a:tc>
                  <a:txBody>
                    <a:bodyPr/>
                    <a:lstStyle/>
                    <a:p>
                      <a:r>
                        <a:rPr lang="en-US" dirty="0" smtClean="0"/>
                        <a:t>Category</a:t>
                      </a:r>
                      <a:endParaRPr lang="en-US" dirty="0"/>
                    </a:p>
                  </a:txBody>
                  <a:tcPr/>
                </a:tc>
                <a:tc>
                  <a:txBody>
                    <a:bodyPr/>
                    <a:lstStyle/>
                    <a:p>
                      <a:r>
                        <a:rPr lang="en-US" dirty="0" smtClean="0"/>
                        <a:t>Nominee(s)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Nominating Authority</a:t>
                      </a:r>
                    </a:p>
                    <a:p>
                      <a:endParaRPr lang="en-US" dirty="0"/>
                    </a:p>
                  </a:txBody>
                  <a:tcPr/>
                </a:tc>
              </a:tr>
              <a:tr h="370840">
                <a:tc>
                  <a:txBody>
                    <a:bodyPr/>
                    <a:lstStyle/>
                    <a:p>
                      <a:r>
                        <a:rPr lang="en-US" dirty="0" smtClean="0"/>
                        <a:t>1</a:t>
                      </a:r>
                      <a:endParaRPr lang="en-US" dirty="0"/>
                    </a:p>
                  </a:txBody>
                  <a:tcPr/>
                </a:tc>
                <a:tc>
                  <a:txBody>
                    <a:bodyPr/>
                    <a:lstStyle/>
                    <a:p>
                      <a:r>
                        <a:rPr lang="en-US" dirty="0" smtClean="0"/>
                        <a:t>Organization (Functioning within a District) </a:t>
                      </a:r>
                      <a:endParaRPr lang="en-US" dirty="0"/>
                    </a:p>
                  </a:txBody>
                  <a:tcPr/>
                </a:tc>
                <a:tc>
                  <a:txBody>
                    <a:bodyPr/>
                    <a:lstStyle/>
                    <a:p>
                      <a:r>
                        <a:rPr lang="en-US" dirty="0" smtClean="0"/>
                        <a:t>Organization </a:t>
                      </a:r>
                      <a:endParaRPr lang="en-US" dirty="0"/>
                    </a:p>
                  </a:txBody>
                  <a:tcPr/>
                </a:tc>
                <a:tc>
                  <a:txBody>
                    <a:bodyPr/>
                    <a:lstStyle/>
                    <a:p>
                      <a:r>
                        <a:rPr lang="en-US" dirty="0" smtClean="0"/>
                        <a:t>Concerned Collector</a:t>
                      </a:r>
                      <a:endParaRPr lang="en-US" dirty="0"/>
                    </a:p>
                  </a:txBody>
                  <a:tcPr/>
                </a:tc>
              </a:tr>
              <a:tr h="370840">
                <a:tc>
                  <a:txBody>
                    <a:bodyPr/>
                    <a:lstStyle/>
                    <a:p>
                      <a:r>
                        <a:rPr lang="en-US" dirty="0" smtClean="0"/>
                        <a:t>2</a:t>
                      </a:r>
                      <a:endParaRPr lang="en-US" dirty="0"/>
                    </a:p>
                  </a:txBody>
                  <a:tcPr/>
                </a:tc>
                <a:tc>
                  <a:txBody>
                    <a:bodyPr/>
                    <a:lstStyle/>
                    <a:p>
                      <a:r>
                        <a:rPr lang="en-US" dirty="0" smtClean="0"/>
                        <a:t>Organization (covering more than one District) </a:t>
                      </a:r>
                      <a:endParaRPr lang="en-US" dirty="0"/>
                    </a:p>
                  </a:txBody>
                  <a:tcPr/>
                </a:tc>
                <a:tc>
                  <a:txBody>
                    <a:bodyPr/>
                    <a:lstStyle/>
                    <a:p>
                      <a:r>
                        <a:rPr lang="en-US" dirty="0" smtClean="0"/>
                        <a:t>Organization </a:t>
                      </a:r>
                      <a:endParaRPr lang="en-US" dirty="0"/>
                    </a:p>
                  </a:txBody>
                  <a:tcPr/>
                </a:tc>
                <a:tc>
                  <a:txBody>
                    <a:bodyPr/>
                    <a:lstStyle/>
                    <a:p>
                      <a:r>
                        <a:rPr lang="en-US" dirty="0" smtClean="0"/>
                        <a:t>Concerned Department of Government</a:t>
                      </a:r>
                      <a:endParaRPr lang="en-US" dirty="0"/>
                    </a:p>
                  </a:txBody>
                  <a:tcPr/>
                </a:tc>
              </a:tr>
              <a:tr h="370840">
                <a:tc>
                  <a:txBody>
                    <a:bodyPr/>
                    <a:lstStyle/>
                    <a:p>
                      <a:r>
                        <a:rPr lang="en-US" dirty="0" smtClean="0"/>
                        <a:t>3</a:t>
                      </a:r>
                      <a:endParaRPr lang="en-US" dirty="0"/>
                    </a:p>
                  </a:txBody>
                  <a:tcPr/>
                </a:tc>
                <a:tc>
                  <a:txBody>
                    <a:bodyPr/>
                    <a:lstStyle/>
                    <a:p>
                      <a:r>
                        <a:rPr lang="en-US" dirty="0" smtClean="0"/>
                        <a:t>Directorate(s) </a:t>
                      </a:r>
                      <a:endParaRPr lang="en-US" dirty="0"/>
                    </a:p>
                  </a:txBody>
                  <a:tcPr/>
                </a:tc>
                <a:tc>
                  <a:txBody>
                    <a:bodyPr/>
                    <a:lstStyle/>
                    <a:p>
                      <a:r>
                        <a:rPr lang="en-US" dirty="0" smtClean="0"/>
                        <a:t>Organization </a:t>
                      </a:r>
                      <a:endParaRPr lang="en-US" dirty="0"/>
                    </a:p>
                  </a:txBody>
                  <a:tcPr/>
                </a:tc>
                <a:tc>
                  <a:txBody>
                    <a:bodyPr/>
                    <a:lstStyle/>
                    <a:p>
                      <a:r>
                        <a:rPr lang="en-US" dirty="0" smtClean="0"/>
                        <a:t>Concerned Department of Government</a:t>
                      </a:r>
                      <a:endParaRPr lang="en-US" dirty="0"/>
                    </a:p>
                  </a:txBody>
                  <a:tcPr/>
                </a:tc>
              </a:tr>
            </a:tbl>
          </a:graphicData>
        </a:graphic>
      </p:graphicFrame>
      <p:sp>
        <p:nvSpPr>
          <p:cNvPr id="3" name="Title 2"/>
          <p:cNvSpPr>
            <a:spLocks noGrp="1"/>
          </p:cNvSpPr>
          <p:nvPr>
            <p:ph type="title"/>
          </p:nvPr>
        </p:nvSpPr>
        <p:spPr/>
        <p:txBody>
          <a:bodyPr/>
          <a:lstStyle/>
          <a:p>
            <a:r>
              <a:rPr lang="en-US" dirty="0" smtClean="0"/>
              <a:t>Organization Category</a:t>
            </a:r>
            <a:endParaRPr lang="en-US" dirty="0"/>
          </a:p>
        </p:txBody>
      </p:sp>
    </p:spTree>
    <p:extLst>
      <p:ext uri="{BB962C8B-B14F-4D97-AF65-F5344CB8AC3E}">
        <p14:creationId xmlns:p14="http://schemas.microsoft.com/office/powerpoint/2010/main" val="3464267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0"/>
            <a:ext cx="7408333" cy="4038599"/>
          </a:xfrm>
        </p:spPr>
        <p:txBody>
          <a:bodyPr>
            <a:normAutofit lnSpcReduction="10000"/>
          </a:bodyPr>
          <a:lstStyle/>
          <a:p>
            <a:r>
              <a:rPr lang="en-US" dirty="0"/>
              <a:t>i</a:t>
            </a:r>
            <a:r>
              <a:rPr lang="en-US" dirty="0" smtClean="0"/>
              <a:t>v. Same </a:t>
            </a:r>
            <a:r>
              <a:rPr lang="en-US" dirty="0"/>
              <a:t>person cannot apply more than once in a particular </a:t>
            </a:r>
            <a:r>
              <a:rPr lang="en-US" dirty="0" smtClean="0"/>
              <a:t>category in a year.</a:t>
            </a:r>
          </a:p>
          <a:p>
            <a:r>
              <a:rPr lang="en-US" dirty="0" smtClean="0"/>
              <a:t> </a:t>
            </a:r>
            <a:r>
              <a:rPr lang="en-US" dirty="0"/>
              <a:t>v. The innovation should have been implemented at least one year back, prior to sending for award. </a:t>
            </a:r>
            <a:endParaRPr lang="en-US" dirty="0" smtClean="0"/>
          </a:p>
          <a:p>
            <a:r>
              <a:rPr lang="en-US" dirty="0" smtClean="0"/>
              <a:t>vi</a:t>
            </a:r>
            <a:r>
              <a:rPr lang="en-US" dirty="0"/>
              <a:t>. The Application for the award should contain the details of the contribution of each nominee / stake holder of the initiatives / projects</a:t>
            </a:r>
            <a:r>
              <a:rPr lang="en-US" dirty="0" smtClean="0"/>
              <a:t>.</a:t>
            </a:r>
          </a:p>
          <a:p>
            <a:r>
              <a:rPr lang="en-US" dirty="0" smtClean="0"/>
              <a:t> </a:t>
            </a:r>
            <a:r>
              <a:rPr lang="en-US" dirty="0"/>
              <a:t>vii. For receipt of the Award, the Organization may be represented by the serving Head of the organization or an Officer nominated by him/ her for making presentations, whenever required</a:t>
            </a:r>
            <a:r>
              <a:rPr lang="en-US" dirty="0" smtClean="0"/>
              <a:t>.</a:t>
            </a:r>
          </a:p>
        </p:txBody>
      </p:sp>
      <p:sp>
        <p:nvSpPr>
          <p:cNvPr id="3" name="Title 2"/>
          <p:cNvSpPr>
            <a:spLocks noGrp="1"/>
          </p:cNvSpPr>
          <p:nvPr>
            <p:ph type="title"/>
          </p:nvPr>
        </p:nvSpPr>
        <p:spPr/>
        <p:txBody>
          <a:bodyPr/>
          <a:lstStyle/>
          <a:p>
            <a:r>
              <a:rPr lang="en-US" dirty="0" smtClean="0"/>
              <a:t>Submission of Applications…</a:t>
            </a:r>
            <a:endParaRPr lang="en-US" dirty="0"/>
          </a:p>
        </p:txBody>
      </p:sp>
    </p:spTree>
    <p:extLst>
      <p:ext uri="{BB962C8B-B14F-4D97-AF65-F5344CB8AC3E}">
        <p14:creationId xmlns:p14="http://schemas.microsoft.com/office/powerpoint/2010/main" val="974199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1905000"/>
            <a:ext cx="8382000" cy="4419599"/>
          </a:xfrm>
        </p:spPr>
        <p:txBody>
          <a:bodyPr>
            <a:normAutofit lnSpcReduction="10000"/>
          </a:bodyPr>
          <a:lstStyle/>
          <a:p>
            <a:r>
              <a:rPr lang="en-US" dirty="0" smtClean="0"/>
              <a:t>viii. The </a:t>
            </a:r>
            <a:r>
              <a:rPr lang="en-US" dirty="0"/>
              <a:t>innovation work should be beyond the normal official schematic project / </a:t>
            </a:r>
            <a:r>
              <a:rPr lang="en-US" dirty="0" smtClean="0"/>
              <a:t>usual job </a:t>
            </a:r>
            <a:r>
              <a:rPr lang="en-US" dirty="0"/>
              <a:t>assignment</a:t>
            </a:r>
            <a:r>
              <a:rPr lang="en-US" dirty="0" smtClean="0"/>
              <a:t>.</a:t>
            </a:r>
          </a:p>
          <a:p>
            <a:r>
              <a:rPr lang="en-US" dirty="0"/>
              <a:t>i</a:t>
            </a:r>
            <a:r>
              <a:rPr lang="en-US" dirty="0" smtClean="0"/>
              <a:t>x. Incomplete </a:t>
            </a:r>
            <a:r>
              <a:rPr lang="en-US" dirty="0"/>
              <a:t>nomination and nomination received after due date will not be accepted</a:t>
            </a:r>
            <a:r>
              <a:rPr lang="en-US" dirty="0" smtClean="0"/>
              <a:t>.</a:t>
            </a:r>
          </a:p>
          <a:p>
            <a:r>
              <a:rPr lang="en-US" dirty="0" smtClean="0"/>
              <a:t> </a:t>
            </a:r>
            <a:r>
              <a:rPr lang="en-US" dirty="0"/>
              <a:t>x. Whenever any abbreviation is used frequently in the Application, its full term to be used, at the outset</a:t>
            </a:r>
            <a:r>
              <a:rPr lang="en-US" dirty="0" smtClean="0"/>
              <a:t>.</a:t>
            </a:r>
          </a:p>
          <a:p>
            <a:r>
              <a:rPr lang="en-US" dirty="0" smtClean="0"/>
              <a:t> </a:t>
            </a:r>
            <a:r>
              <a:rPr lang="en-US" dirty="0"/>
              <a:t>xi. No self-nomination will be allowed in </a:t>
            </a:r>
            <a:r>
              <a:rPr lang="en-US" dirty="0" err="1"/>
              <a:t>lndividual</a:t>
            </a:r>
            <a:r>
              <a:rPr lang="en-US" dirty="0"/>
              <a:t> and Group category of Application. For Organization category, Head of Organization will be the Nominating </a:t>
            </a:r>
            <a:r>
              <a:rPr lang="en-US" dirty="0" err="1"/>
              <a:t>AuthoritY</a:t>
            </a:r>
            <a:r>
              <a:rPr lang="en-US" dirty="0"/>
              <a:t>. </a:t>
            </a:r>
            <a:endParaRPr lang="en-US" dirty="0" smtClean="0"/>
          </a:p>
          <a:p>
            <a:r>
              <a:rPr lang="en-US" dirty="0" smtClean="0"/>
              <a:t>xii</a:t>
            </a:r>
            <a:r>
              <a:rPr lang="en-US" dirty="0"/>
              <a:t>. The Nominating Authority has to offer his views on the nomination while forwarding the application online to </a:t>
            </a:r>
            <a:r>
              <a:rPr lang="en-US" dirty="0" smtClean="0"/>
              <a:t>GA &amp; PG Department</a:t>
            </a:r>
            <a:endParaRPr lang="en-US" dirty="0"/>
          </a:p>
        </p:txBody>
      </p:sp>
      <p:sp>
        <p:nvSpPr>
          <p:cNvPr id="3" name="Title 2"/>
          <p:cNvSpPr>
            <a:spLocks noGrp="1"/>
          </p:cNvSpPr>
          <p:nvPr>
            <p:ph type="title"/>
          </p:nvPr>
        </p:nvSpPr>
        <p:spPr/>
        <p:txBody>
          <a:bodyPr/>
          <a:lstStyle/>
          <a:p>
            <a:r>
              <a:rPr lang="en-US" dirty="0" smtClean="0"/>
              <a:t>Submission of Applications…</a:t>
            </a:r>
            <a:endParaRPr lang="en-US" dirty="0"/>
          </a:p>
        </p:txBody>
      </p:sp>
    </p:spTree>
    <p:extLst>
      <p:ext uri="{BB962C8B-B14F-4D97-AF65-F5344CB8AC3E}">
        <p14:creationId xmlns:p14="http://schemas.microsoft.com/office/powerpoint/2010/main" val="38425893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8686799" cy="4267200"/>
          </a:xfrm>
        </p:spPr>
        <p:txBody>
          <a:bodyPr>
            <a:normAutofit fontScale="92500" lnSpcReduction="20000"/>
          </a:bodyPr>
          <a:lstStyle/>
          <a:p>
            <a:r>
              <a:rPr lang="en-US" dirty="0"/>
              <a:t>The preliminary shortlisting of nominations will be done by an Expert Committee</a:t>
            </a:r>
            <a:r>
              <a:rPr lang="en-US" dirty="0" smtClean="0"/>
              <a:t>.</a:t>
            </a:r>
          </a:p>
          <a:p>
            <a:r>
              <a:rPr lang="en-US" dirty="0" smtClean="0"/>
              <a:t> </a:t>
            </a:r>
            <a:r>
              <a:rPr lang="en-US" dirty="0"/>
              <a:t>The Chairman of the Expert Committee shall be a retired AIS Officer with ample field experience. The other members of the Expert Committee shall be as follows</a:t>
            </a:r>
            <a:r>
              <a:rPr lang="en-US" dirty="0" smtClean="0"/>
              <a:t>:</a:t>
            </a:r>
          </a:p>
          <a:p>
            <a:r>
              <a:rPr lang="en-US" dirty="0" smtClean="0"/>
              <a:t> </a:t>
            </a:r>
            <a:r>
              <a:rPr lang="en-US" dirty="0"/>
              <a:t>(a) A Professor of Xavier Institute of Management, Bhubaneswar. </a:t>
            </a:r>
          </a:p>
          <a:p>
            <a:r>
              <a:rPr lang="en-US" dirty="0" smtClean="0"/>
              <a:t> (b) A </a:t>
            </a:r>
            <a:r>
              <a:rPr lang="en-US" dirty="0"/>
              <a:t>professor of Department of Economics, </a:t>
            </a:r>
            <a:r>
              <a:rPr lang="en-US" dirty="0" err="1"/>
              <a:t>Utkal</a:t>
            </a:r>
            <a:r>
              <a:rPr lang="en-US" dirty="0"/>
              <a:t> University, Bhubaneswar. </a:t>
            </a:r>
            <a:endParaRPr lang="en-US" dirty="0" smtClean="0"/>
          </a:p>
          <a:p>
            <a:r>
              <a:rPr lang="en-US" dirty="0" smtClean="0"/>
              <a:t>(</a:t>
            </a:r>
            <a:r>
              <a:rPr lang="en-US" dirty="0"/>
              <a:t>c) A Professor of </a:t>
            </a:r>
            <a:r>
              <a:rPr lang="en-US" dirty="0" err="1"/>
              <a:t>llT</a:t>
            </a:r>
            <a:r>
              <a:rPr lang="en-US" dirty="0"/>
              <a:t>, Bhubaneswar</a:t>
            </a:r>
            <a:r>
              <a:rPr lang="en-US" dirty="0" smtClean="0"/>
              <a:t>.</a:t>
            </a:r>
          </a:p>
          <a:p>
            <a:r>
              <a:rPr lang="en-US" dirty="0" smtClean="0"/>
              <a:t>(</a:t>
            </a:r>
            <a:r>
              <a:rPr lang="en-US" dirty="0"/>
              <a:t>d) A Professor of Sociology, RD Women's University, Bhubaneswar. The Expert Committee will scrutinize the nominations, make field visits, organize spot studies and make recommendation of at least 5 nominations to the Empowered Committee. </a:t>
            </a:r>
          </a:p>
        </p:txBody>
      </p:sp>
      <p:sp>
        <p:nvSpPr>
          <p:cNvPr id="3" name="Title 2"/>
          <p:cNvSpPr>
            <a:spLocks noGrp="1"/>
          </p:cNvSpPr>
          <p:nvPr>
            <p:ph type="title"/>
          </p:nvPr>
        </p:nvSpPr>
        <p:spPr/>
        <p:txBody>
          <a:bodyPr/>
          <a:lstStyle/>
          <a:p>
            <a:r>
              <a:rPr lang="en-US" dirty="0"/>
              <a:t>Screening</a:t>
            </a:r>
          </a:p>
        </p:txBody>
      </p:sp>
    </p:spTree>
    <p:extLst>
      <p:ext uri="{BB962C8B-B14F-4D97-AF65-F5344CB8AC3E}">
        <p14:creationId xmlns:p14="http://schemas.microsoft.com/office/powerpoint/2010/main" val="50472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3048000"/>
          </a:xfrm>
        </p:spPr>
        <p:txBody>
          <a:bodyPr>
            <a:normAutofit/>
          </a:bodyPr>
          <a:lstStyle/>
          <a:p>
            <a:r>
              <a:rPr lang="en-US" dirty="0" smtClean="0"/>
              <a:t>Training on CM AWARD ONLINE PORTAL</a:t>
            </a:r>
            <a:br>
              <a:rPr lang="en-US" dirty="0" smtClean="0"/>
            </a:br>
            <a:endParaRPr lang="en-US" dirty="0"/>
          </a:p>
        </p:txBody>
      </p:sp>
      <p:sp>
        <p:nvSpPr>
          <p:cNvPr id="3" name="Subtitle 2"/>
          <p:cNvSpPr>
            <a:spLocks noGrp="1"/>
          </p:cNvSpPr>
          <p:nvPr>
            <p:ph type="subTitle" idx="1"/>
          </p:nvPr>
        </p:nvSpPr>
        <p:spPr>
          <a:xfrm>
            <a:off x="1295400" y="3429000"/>
            <a:ext cx="6400800" cy="1168399"/>
          </a:xfrm>
        </p:spPr>
        <p:txBody>
          <a:bodyPr>
            <a:normAutofit/>
          </a:bodyPr>
          <a:lstStyle/>
          <a:p>
            <a:r>
              <a:rPr lang="en-US" sz="3200" dirty="0" smtClean="0"/>
              <a:t>Date: 08-11-2017</a:t>
            </a:r>
          </a:p>
          <a:p>
            <a:r>
              <a:rPr lang="en-US" sz="3200" dirty="0" smtClean="0"/>
              <a:t>Venue: R D Conference Hall</a:t>
            </a:r>
            <a:endParaRPr lang="en-US" sz="3200" dirty="0"/>
          </a:p>
        </p:txBody>
      </p:sp>
      <p:pic>
        <p:nvPicPr>
          <p:cNvPr id="1026" name="Picture 2" descr="C:\wamp\www\ga\images\c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4648200"/>
            <a:ext cx="1343469" cy="136344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wamp\www\ga\images\odisha-gov-transpar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01270"/>
            <a:ext cx="1143000" cy="125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01517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a:t>The recommendations made by the Expert Committee will be considered by an Empowered committee comprising the following officers</a:t>
            </a:r>
            <a:r>
              <a:rPr lang="en-US" sz="2000" dirty="0" smtClean="0"/>
              <a:t>:</a:t>
            </a:r>
          </a:p>
          <a:p>
            <a:r>
              <a:rPr lang="en-US" sz="2000" dirty="0" smtClean="0"/>
              <a:t> </a:t>
            </a:r>
            <a:r>
              <a:rPr lang="en-US" sz="2000" dirty="0"/>
              <a:t>Chief Secretary </a:t>
            </a:r>
            <a:r>
              <a:rPr lang="en-US" sz="2000" dirty="0" smtClean="0"/>
              <a:t>				</a:t>
            </a:r>
            <a:r>
              <a:rPr lang="en-US" sz="2000" dirty="0" err="1" smtClean="0"/>
              <a:t>ChairPerson</a:t>
            </a:r>
            <a:endParaRPr lang="en-US" sz="2000" dirty="0" smtClean="0"/>
          </a:p>
          <a:p>
            <a:r>
              <a:rPr lang="en-US" sz="2000" dirty="0" smtClean="0"/>
              <a:t> </a:t>
            </a:r>
            <a:r>
              <a:rPr lang="en-US" sz="2000" dirty="0"/>
              <a:t>Development </a:t>
            </a:r>
            <a:r>
              <a:rPr lang="en-US" sz="2000" dirty="0" smtClean="0"/>
              <a:t>Commissioner-cum-ACS 		Member     Chief </a:t>
            </a:r>
            <a:r>
              <a:rPr lang="en-US" sz="2000" dirty="0"/>
              <a:t>Administrator (KBK) </a:t>
            </a:r>
            <a:r>
              <a:rPr lang="en-US" sz="2000" dirty="0" smtClean="0"/>
              <a:t>		                 Member Agricultural </a:t>
            </a:r>
            <a:r>
              <a:rPr lang="en-US" sz="2000" dirty="0"/>
              <a:t>Production Commissioner </a:t>
            </a:r>
            <a:r>
              <a:rPr lang="en-US" sz="2000" dirty="0" smtClean="0"/>
              <a:t>	                Member</a:t>
            </a:r>
          </a:p>
          <a:p>
            <a:r>
              <a:rPr lang="en-US" sz="2000" dirty="0" smtClean="0"/>
              <a:t> Special </a:t>
            </a:r>
            <a:r>
              <a:rPr lang="en-US" sz="2000" dirty="0"/>
              <a:t>Secretary, GA&amp;PG Department </a:t>
            </a:r>
            <a:r>
              <a:rPr lang="en-US" sz="2000" dirty="0" smtClean="0"/>
              <a:t>	</a:t>
            </a:r>
            <a:r>
              <a:rPr lang="en-US" sz="2000" dirty="0"/>
              <a:t> </a:t>
            </a:r>
            <a:r>
              <a:rPr lang="en-US" sz="2000" dirty="0" smtClean="0"/>
              <a:t>       Member-Secretary</a:t>
            </a:r>
            <a:endParaRPr lang="en-US" sz="2000" dirty="0"/>
          </a:p>
        </p:txBody>
      </p:sp>
      <p:sp>
        <p:nvSpPr>
          <p:cNvPr id="3" name="Title 2"/>
          <p:cNvSpPr>
            <a:spLocks noGrp="1"/>
          </p:cNvSpPr>
          <p:nvPr>
            <p:ph type="title"/>
          </p:nvPr>
        </p:nvSpPr>
        <p:spPr/>
        <p:txBody>
          <a:bodyPr/>
          <a:lstStyle/>
          <a:p>
            <a:r>
              <a:rPr lang="en-US" dirty="0"/>
              <a:t>Recommendations</a:t>
            </a:r>
          </a:p>
        </p:txBody>
      </p:sp>
    </p:spTree>
    <p:extLst>
      <p:ext uri="{BB962C8B-B14F-4D97-AF65-F5344CB8AC3E}">
        <p14:creationId xmlns:p14="http://schemas.microsoft.com/office/powerpoint/2010/main" val="2918812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The Empowered Committee may ask the nominees to make presentations on their respective projects/works. </a:t>
            </a:r>
            <a:r>
              <a:rPr lang="en-US" dirty="0" smtClean="0"/>
              <a:t>The committee will </a:t>
            </a:r>
            <a:r>
              <a:rPr lang="en-US" dirty="0"/>
              <a:t>make the final </a:t>
            </a:r>
            <a:r>
              <a:rPr lang="en-US" dirty="0" smtClean="0"/>
              <a:t>recommendations </a:t>
            </a:r>
            <a:r>
              <a:rPr lang="en-US" dirty="0"/>
              <a:t>for approval of the Chief </a:t>
            </a:r>
            <a:r>
              <a:rPr lang="en-US" dirty="0" smtClean="0"/>
              <a:t>Minister.</a:t>
            </a:r>
            <a:endParaRPr lang="en-US" dirty="0" smtClean="0"/>
          </a:p>
          <a:p>
            <a:r>
              <a:rPr lang="en-US" dirty="0"/>
              <a:t>ln all matters of the Award Scheme, the decision of the General Administration &amp; Public Grievance (Administrative Reforms) Department, Government of Odisha would be final and binding. Any </a:t>
            </a:r>
            <a:r>
              <a:rPr lang="en-US" dirty="0" smtClean="0"/>
              <a:t>project/initiative </a:t>
            </a:r>
            <a:r>
              <a:rPr lang="en-US" dirty="0"/>
              <a:t>can be rejected by the Competent Authority, without assigning any reason thereof.</a:t>
            </a:r>
          </a:p>
        </p:txBody>
      </p:sp>
      <p:sp>
        <p:nvSpPr>
          <p:cNvPr id="3" name="Title 2"/>
          <p:cNvSpPr>
            <a:spLocks noGrp="1"/>
          </p:cNvSpPr>
          <p:nvPr>
            <p:ph type="title"/>
          </p:nvPr>
        </p:nvSpPr>
        <p:spPr/>
        <p:txBody>
          <a:bodyPr/>
          <a:lstStyle/>
          <a:p>
            <a:r>
              <a:rPr lang="en-US" dirty="0" smtClean="0"/>
              <a:t>Recommendation</a:t>
            </a:r>
            <a:endParaRPr lang="en-US" dirty="0"/>
          </a:p>
        </p:txBody>
      </p:sp>
    </p:spTree>
    <p:extLst>
      <p:ext uri="{BB962C8B-B14F-4D97-AF65-F5344CB8AC3E}">
        <p14:creationId xmlns:p14="http://schemas.microsoft.com/office/powerpoint/2010/main" val="3520854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last date for submission of nominations to GA&amp;PG(AR) Department for the Award is 30</a:t>
            </a:r>
            <a:r>
              <a:rPr lang="en-US" baseline="30000" dirty="0" smtClean="0"/>
              <a:t>th</a:t>
            </a:r>
            <a:r>
              <a:rPr lang="en-US" dirty="0" smtClean="0"/>
              <a:t> November, 2017.</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132274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75467"/>
            <a:ext cx="8381999" cy="3450696"/>
          </a:xfrm>
        </p:spPr>
        <p:txBody>
          <a:bodyPr/>
          <a:lstStyle/>
          <a:p>
            <a:r>
              <a:rPr lang="en-US" dirty="0" smtClean="0"/>
              <a:t>Online Portal can be accessed </a:t>
            </a:r>
            <a:r>
              <a:rPr lang="en-US" dirty="0" smtClean="0"/>
              <a:t>through </a:t>
            </a:r>
            <a:r>
              <a:rPr lang="en-US" dirty="0" smtClean="0"/>
              <a:t>following </a:t>
            </a:r>
            <a:r>
              <a:rPr lang="en-US" dirty="0" err="1" smtClean="0"/>
              <a:t>url</a:t>
            </a:r>
            <a:endParaRPr lang="en-US" dirty="0"/>
          </a:p>
        </p:txBody>
      </p:sp>
      <p:sp>
        <p:nvSpPr>
          <p:cNvPr id="3" name="Title 2"/>
          <p:cNvSpPr>
            <a:spLocks noGrp="1"/>
          </p:cNvSpPr>
          <p:nvPr>
            <p:ph type="title"/>
          </p:nvPr>
        </p:nvSpPr>
        <p:spPr/>
        <p:txBody>
          <a:bodyPr/>
          <a:lstStyle/>
          <a:p>
            <a:r>
              <a:rPr lang="en-US" dirty="0" smtClean="0"/>
              <a:t>Online Portal</a:t>
            </a:r>
            <a:endParaRPr lang="en-US" dirty="0"/>
          </a:p>
        </p:txBody>
      </p:sp>
      <p:sp>
        <p:nvSpPr>
          <p:cNvPr id="4" name="Rectangle 3"/>
          <p:cNvSpPr/>
          <p:nvPr/>
        </p:nvSpPr>
        <p:spPr>
          <a:xfrm>
            <a:off x="990600" y="3890665"/>
            <a:ext cx="732604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a:t>http://cmawardodisha.in</a:t>
            </a:r>
          </a:p>
        </p:txBody>
      </p:sp>
    </p:spTree>
    <p:extLst>
      <p:ext uri="{BB962C8B-B14F-4D97-AF65-F5344CB8AC3E}">
        <p14:creationId xmlns:p14="http://schemas.microsoft.com/office/powerpoint/2010/main" val="1749504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4" name="Rectangle 3"/>
          <p:cNvSpPr/>
          <p:nvPr/>
        </p:nvSpPr>
        <p:spPr>
          <a:xfrm>
            <a:off x="1752600" y="2967335"/>
            <a:ext cx="5638800" cy="9233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1248237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Government of Odisha have introduced "Chief Minister's Award for Excellence </a:t>
            </a:r>
            <a:r>
              <a:rPr lang="en-US" dirty="0" smtClean="0"/>
              <a:t>and </a:t>
            </a:r>
            <a:r>
              <a:rPr lang="en-US" dirty="0" smtClean="0"/>
              <a:t>Innovation </a:t>
            </a:r>
            <a:r>
              <a:rPr lang="en-US" dirty="0"/>
              <a:t>in Governance and Public Service Delivery" since the year 2012-13, to recognize the extraordinary and innovative work done by the officers of the State Government.</a:t>
            </a:r>
          </a:p>
        </p:txBody>
      </p:sp>
      <p:sp>
        <p:nvSpPr>
          <p:cNvPr id="2" name="Title 1"/>
          <p:cNvSpPr>
            <a:spLocks noGrp="1"/>
          </p:cNvSpPr>
          <p:nvPr>
            <p:ph type="title"/>
          </p:nvPr>
        </p:nvSpPr>
        <p:spPr/>
        <p:txBody>
          <a:bodyPr/>
          <a:lstStyle/>
          <a:p>
            <a:r>
              <a:rPr lang="en-US" dirty="0" smtClean="0"/>
              <a:t>About the Award</a:t>
            </a:r>
            <a:endParaRPr lang="en-US" dirty="0"/>
          </a:p>
        </p:txBody>
      </p:sp>
    </p:spTree>
    <p:extLst>
      <p:ext uri="{BB962C8B-B14F-4D97-AF65-F5344CB8AC3E}">
        <p14:creationId xmlns:p14="http://schemas.microsoft.com/office/powerpoint/2010/main" val="3839712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The Scheme is envisaged to acknowledge the outstanding and exemplary performance of the State Civil Servants. The illustrative works/projects, to be considered for the </a:t>
            </a:r>
            <a:r>
              <a:rPr lang="en-US" dirty="0" smtClean="0"/>
              <a:t>award.</a:t>
            </a:r>
          </a:p>
          <a:p>
            <a:r>
              <a:rPr lang="en-US" dirty="0"/>
              <a:t>Implementation of Innovative Schemes/Projects.</a:t>
            </a:r>
          </a:p>
          <a:p>
            <a:r>
              <a:rPr lang="en-US" dirty="0"/>
              <a:t>Bringing in perceptible systematic changes and building up institutions</a:t>
            </a:r>
            <a:r>
              <a:rPr lang="en-US" dirty="0" smtClean="0"/>
              <a:t>.</a:t>
            </a:r>
          </a:p>
          <a:p>
            <a:r>
              <a:rPr lang="en-US" dirty="0"/>
              <a:t>Making Public Delivery Systems efficient, corruption free and hassle free</a:t>
            </a:r>
            <a:r>
              <a:rPr lang="en-US" dirty="0" smtClean="0"/>
              <a:t>.</a:t>
            </a:r>
            <a:endParaRPr lang="en-US" dirty="0"/>
          </a:p>
          <a:p>
            <a:endParaRPr lang="en-US" dirty="0"/>
          </a:p>
        </p:txBody>
      </p:sp>
      <p:sp>
        <p:nvSpPr>
          <p:cNvPr id="3" name="Title 2"/>
          <p:cNvSpPr>
            <a:spLocks noGrp="1"/>
          </p:cNvSpPr>
          <p:nvPr>
            <p:ph type="title"/>
          </p:nvPr>
        </p:nvSpPr>
        <p:spPr/>
        <p:txBody>
          <a:bodyPr/>
          <a:lstStyle/>
          <a:p>
            <a:r>
              <a:rPr lang="en-US" dirty="0"/>
              <a:t>Objective of the Scheme</a:t>
            </a:r>
          </a:p>
        </p:txBody>
      </p:sp>
    </p:spTree>
    <p:extLst>
      <p:ext uri="{BB962C8B-B14F-4D97-AF65-F5344CB8AC3E}">
        <p14:creationId xmlns:p14="http://schemas.microsoft.com/office/powerpoint/2010/main" val="3517341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Extraordinary performance in emergent situations like flood, earthquake etc.</a:t>
            </a:r>
          </a:p>
          <a:p>
            <a:r>
              <a:rPr lang="en-US" dirty="0" smtClean="0"/>
              <a:t>Setting high standards of services and continued improvement, showing high leadership qualities and improving employees’ motivation etc.</a:t>
            </a:r>
            <a:endParaRPr lang="en-US" dirty="0"/>
          </a:p>
        </p:txBody>
      </p:sp>
      <p:sp>
        <p:nvSpPr>
          <p:cNvPr id="3" name="Title 2"/>
          <p:cNvSpPr>
            <a:spLocks noGrp="1"/>
          </p:cNvSpPr>
          <p:nvPr>
            <p:ph type="title"/>
          </p:nvPr>
        </p:nvSpPr>
        <p:spPr/>
        <p:txBody>
          <a:bodyPr/>
          <a:lstStyle/>
          <a:p>
            <a:r>
              <a:rPr lang="en-US" dirty="0"/>
              <a:t>Objective of the </a:t>
            </a:r>
            <a:r>
              <a:rPr lang="en-US" dirty="0" smtClean="0"/>
              <a:t>Scheme contd..</a:t>
            </a:r>
            <a:endParaRPr lang="en-US" dirty="0"/>
          </a:p>
        </p:txBody>
      </p:sp>
    </p:spTree>
    <p:extLst>
      <p:ext uri="{BB962C8B-B14F-4D97-AF65-F5344CB8AC3E}">
        <p14:creationId xmlns:p14="http://schemas.microsoft.com/office/powerpoint/2010/main" val="399305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All Officers of State </a:t>
            </a:r>
            <a:r>
              <a:rPr lang="en-US" dirty="0" smtClean="0"/>
              <a:t>Government</a:t>
            </a:r>
          </a:p>
          <a:p>
            <a:r>
              <a:rPr lang="en-US" dirty="0" smtClean="0"/>
              <a:t> </a:t>
            </a:r>
            <a:r>
              <a:rPr lang="en-US" dirty="0"/>
              <a:t>Individually </a:t>
            </a:r>
          </a:p>
          <a:p>
            <a:r>
              <a:rPr lang="en-US" dirty="0" smtClean="0"/>
              <a:t> </a:t>
            </a:r>
            <a:r>
              <a:rPr lang="en-US" dirty="0"/>
              <a:t>Group or </a:t>
            </a:r>
          </a:p>
          <a:p>
            <a:r>
              <a:rPr lang="en-US" dirty="0" smtClean="0"/>
              <a:t>Organization </a:t>
            </a:r>
            <a:r>
              <a:rPr lang="en-US" dirty="0"/>
              <a:t>are eligible to apply for the Awards</a:t>
            </a:r>
          </a:p>
        </p:txBody>
      </p:sp>
      <p:sp>
        <p:nvSpPr>
          <p:cNvPr id="3" name="Title 2"/>
          <p:cNvSpPr>
            <a:spLocks noGrp="1"/>
          </p:cNvSpPr>
          <p:nvPr>
            <p:ph type="title"/>
          </p:nvPr>
        </p:nvSpPr>
        <p:spPr/>
        <p:txBody>
          <a:bodyPr/>
          <a:lstStyle/>
          <a:p>
            <a:r>
              <a:rPr lang="en-US" dirty="0"/>
              <a:t>Scope of the Scheme </a:t>
            </a:r>
          </a:p>
        </p:txBody>
      </p:sp>
    </p:spTree>
    <p:extLst>
      <p:ext uri="{BB962C8B-B14F-4D97-AF65-F5344CB8AC3E}">
        <p14:creationId xmlns:p14="http://schemas.microsoft.com/office/powerpoint/2010/main" val="1389878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The Award will comprise the following</a:t>
            </a:r>
            <a:r>
              <a:rPr lang="en-US" dirty="0" smtClean="0"/>
              <a:t>:</a:t>
            </a:r>
          </a:p>
          <a:p>
            <a:r>
              <a:rPr lang="en-US" dirty="0" smtClean="0"/>
              <a:t> </a:t>
            </a:r>
            <a:r>
              <a:rPr lang="en-US" dirty="0"/>
              <a:t>(i) A </a:t>
            </a:r>
            <a:r>
              <a:rPr lang="en-US" dirty="0" smtClean="0"/>
              <a:t>Trophy</a:t>
            </a:r>
          </a:p>
          <a:p>
            <a:r>
              <a:rPr lang="en-US" dirty="0" smtClean="0"/>
              <a:t> </a:t>
            </a:r>
            <a:r>
              <a:rPr lang="en-US" dirty="0"/>
              <a:t>(ii) A Certificate, </a:t>
            </a:r>
            <a:r>
              <a:rPr lang="en-US" dirty="0" smtClean="0"/>
              <a:t>and</a:t>
            </a:r>
          </a:p>
          <a:p>
            <a:r>
              <a:rPr lang="en-US" dirty="0" smtClean="0"/>
              <a:t> </a:t>
            </a:r>
            <a:r>
              <a:rPr lang="en-US" dirty="0"/>
              <a:t>(iii) Cash </a:t>
            </a:r>
            <a:r>
              <a:rPr lang="en-US" dirty="0" smtClean="0"/>
              <a:t>award</a:t>
            </a:r>
          </a:p>
          <a:p>
            <a:r>
              <a:rPr lang="en-US" dirty="0" smtClean="0"/>
              <a:t> </a:t>
            </a:r>
            <a:r>
              <a:rPr lang="en-US" dirty="0"/>
              <a:t>{1.00 Lakh for </a:t>
            </a:r>
            <a:r>
              <a:rPr lang="en-US" dirty="0" smtClean="0"/>
              <a:t>individual. </a:t>
            </a:r>
            <a:r>
              <a:rPr lang="en-US" dirty="0"/>
              <a:t>In case of a Group of officials, total award money for that Group will be </a:t>
            </a:r>
            <a:r>
              <a:rPr lang="en-US" dirty="0" smtClean="0"/>
              <a:t>5.00 </a:t>
            </a:r>
            <a:r>
              <a:rPr lang="en-US" dirty="0"/>
              <a:t>Lakh </a:t>
            </a:r>
            <a:r>
              <a:rPr lang="en-US" dirty="0" smtClean="0"/>
              <a:t>subject </a:t>
            </a:r>
            <a:r>
              <a:rPr lang="en-US" dirty="0"/>
              <a:t>to a maximum of </a:t>
            </a:r>
            <a:r>
              <a:rPr lang="en-US" dirty="0" smtClean="0"/>
              <a:t>Rupees One Lakh </a:t>
            </a:r>
            <a:r>
              <a:rPr lang="en-US" dirty="0"/>
              <a:t>per person. The amount for an Organization will be of </a:t>
            </a:r>
            <a:r>
              <a:rPr lang="en-US" dirty="0" err="1" smtClean="0"/>
              <a:t>Rs</a:t>
            </a:r>
            <a:r>
              <a:rPr lang="en-US" dirty="0" smtClean="0"/>
              <a:t> 5.00 Lakhs.} </a:t>
            </a:r>
            <a:endParaRPr lang="en-US" dirty="0"/>
          </a:p>
        </p:txBody>
      </p:sp>
      <p:sp>
        <p:nvSpPr>
          <p:cNvPr id="3" name="Title 2"/>
          <p:cNvSpPr>
            <a:spLocks noGrp="1"/>
          </p:cNvSpPr>
          <p:nvPr>
            <p:ph type="title"/>
          </p:nvPr>
        </p:nvSpPr>
        <p:spPr/>
        <p:txBody>
          <a:bodyPr/>
          <a:lstStyle/>
          <a:p>
            <a:r>
              <a:rPr lang="en-US" dirty="0"/>
              <a:t>Details of Award </a:t>
            </a:r>
          </a:p>
        </p:txBody>
      </p:sp>
    </p:spTree>
    <p:extLst>
      <p:ext uri="{BB962C8B-B14F-4D97-AF65-F5344CB8AC3E}">
        <p14:creationId xmlns:p14="http://schemas.microsoft.com/office/powerpoint/2010/main" val="2654217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a:t>
            </a:r>
            <a:r>
              <a:rPr lang="en-US" dirty="0" err="1" smtClean="0"/>
              <a:t>Hon’ble</a:t>
            </a:r>
            <a:r>
              <a:rPr lang="en-US" dirty="0" smtClean="0"/>
              <a:t> Chief </a:t>
            </a:r>
            <a:r>
              <a:rPr lang="en-US" dirty="0"/>
              <a:t>Minister would distribute the Awards in a Ceremonial Function.</a:t>
            </a:r>
          </a:p>
        </p:txBody>
      </p:sp>
      <p:sp>
        <p:nvSpPr>
          <p:cNvPr id="3" name="Title 2"/>
          <p:cNvSpPr>
            <a:spLocks noGrp="1"/>
          </p:cNvSpPr>
          <p:nvPr>
            <p:ph type="title"/>
          </p:nvPr>
        </p:nvSpPr>
        <p:spPr/>
        <p:txBody>
          <a:bodyPr/>
          <a:lstStyle/>
          <a:p>
            <a:r>
              <a:rPr lang="en-US" dirty="0"/>
              <a:t>Distribution of the Awards</a:t>
            </a:r>
          </a:p>
        </p:txBody>
      </p:sp>
    </p:spTree>
    <p:extLst>
      <p:ext uri="{BB962C8B-B14F-4D97-AF65-F5344CB8AC3E}">
        <p14:creationId xmlns:p14="http://schemas.microsoft.com/office/powerpoint/2010/main" val="2659166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438400"/>
            <a:ext cx="7408333" cy="3916363"/>
          </a:xfrm>
        </p:spPr>
        <p:txBody>
          <a:bodyPr>
            <a:normAutofit lnSpcReduction="10000"/>
          </a:bodyPr>
          <a:lstStyle/>
          <a:p>
            <a:r>
              <a:rPr lang="en-US" dirty="0"/>
              <a:t>The Employees of State Government and State Government Undertakings are eligible to apply online by following due procedure</a:t>
            </a:r>
            <a:r>
              <a:rPr lang="en-US" dirty="0" smtClean="0"/>
              <a:t>.</a:t>
            </a:r>
          </a:p>
          <a:p>
            <a:r>
              <a:rPr lang="en-US" dirty="0" smtClean="0"/>
              <a:t> </a:t>
            </a:r>
            <a:r>
              <a:rPr lang="en-US" dirty="0"/>
              <a:t>Nominations must be accompanied by details of work done by each individual, such as, innovative methods used for improving Service Delivery, period and circumstances in which the job was done and initiative taken by the officers concerned. </a:t>
            </a:r>
            <a:endParaRPr lang="en-US" dirty="0" smtClean="0"/>
          </a:p>
          <a:p>
            <a:r>
              <a:rPr lang="en-US" dirty="0" err="1" smtClean="0"/>
              <a:t>lt</a:t>
            </a:r>
            <a:r>
              <a:rPr lang="en-US" dirty="0" smtClean="0"/>
              <a:t> </a:t>
            </a:r>
            <a:r>
              <a:rPr lang="en-US" dirty="0"/>
              <a:t>is also important to ensure that the innovations are sustainable and result in permanent improvements in Service Delivery</a:t>
            </a:r>
          </a:p>
        </p:txBody>
      </p:sp>
      <p:sp>
        <p:nvSpPr>
          <p:cNvPr id="3" name="Title 2"/>
          <p:cNvSpPr>
            <a:spLocks noGrp="1"/>
          </p:cNvSpPr>
          <p:nvPr>
            <p:ph type="title"/>
          </p:nvPr>
        </p:nvSpPr>
        <p:spPr/>
        <p:txBody>
          <a:bodyPr/>
          <a:lstStyle/>
          <a:p>
            <a:r>
              <a:rPr lang="en-US" dirty="0"/>
              <a:t>Nomination </a:t>
            </a:r>
          </a:p>
        </p:txBody>
      </p:sp>
    </p:spTree>
    <p:extLst>
      <p:ext uri="{BB962C8B-B14F-4D97-AF65-F5344CB8AC3E}">
        <p14:creationId xmlns:p14="http://schemas.microsoft.com/office/powerpoint/2010/main" val="11034226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142</TotalTime>
  <Words>1233</Words>
  <Application>Microsoft Office PowerPoint</Application>
  <PresentationFormat>On-screen Show (4:3)</PresentationFormat>
  <Paragraphs>136</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Candara</vt:lpstr>
      <vt:lpstr>Symbol</vt:lpstr>
      <vt:lpstr>Waveform</vt:lpstr>
      <vt:lpstr>Welcome to the Training Session on ONLINE PORTAL relating to CM’s AWARD </vt:lpstr>
      <vt:lpstr>Training on CM AWARD ONLINE PORTAL </vt:lpstr>
      <vt:lpstr>About the Award</vt:lpstr>
      <vt:lpstr>Objective of the Scheme</vt:lpstr>
      <vt:lpstr>Objective of the Scheme contd..</vt:lpstr>
      <vt:lpstr>Scope of the Scheme </vt:lpstr>
      <vt:lpstr>Details of Award </vt:lpstr>
      <vt:lpstr>Distribution of the Awards</vt:lpstr>
      <vt:lpstr>Nomination </vt:lpstr>
      <vt:lpstr>Nomination contd..</vt:lpstr>
      <vt:lpstr>Eligibility</vt:lpstr>
      <vt:lpstr>Criteria for evaluation:</vt:lpstr>
      <vt:lpstr>Submission of Application</vt:lpstr>
      <vt:lpstr>Individual Category</vt:lpstr>
      <vt:lpstr>Group Category</vt:lpstr>
      <vt:lpstr>Organization Category</vt:lpstr>
      <vt:lpstr>Submission of Applications…</vt:lpstr>
      <vt:lpstr>Submission of Applications…</vt:lpstr>
      <vt:lpstr>Screening</vt:lpstr>
      <vt:lpstr>Recommendations</vt:lpstr>
      <vt:lpstr>Recommendation</vt:lpstr>
      <vt:lpstr>PowerPoint Presentation</vt:lpstr>
      <vt:lpstr>Online Portal</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on CM AWARD ONLINE PORTAL (Online Portal for Chief Minister Award for Excellence and Innovation in Governance and Public Service Delivery)</dc:title>
  <dc:creator>shantanu</dc:creator>
  <cp:lastModifiedBy>BALPP1567P</cp:lastModifiedBy>
  <cp:revision>27</cp:revision>
  <cp:lastPrinted>2017-11-07T11:49:01Z</cp:lastPrinted>
  <dcterms:created xsi:type="dcterms:W3CDTF">2006-08-16T00:00:00Z</dcterms:created>
  <dcterms:modified xsi:type="dcterms:W3CDTF">2017-11-07T12:09:56Z</dcterms:modified>
</cp:coreProperties>
</file>