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3C224-0DCD-4C35-8BAF-A473EAD39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5837BB-D2D7-4118-AECA-216368DD2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5BB2B-F713-4880-B63B-6187AD25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F2B03-C98B-4F22-A975-2A1E36C5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C7BA9-1518-43EE-B04C-37C8EC3B5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4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57203-A8B0-4E6B-BAFC-F914EEB0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2D4B8-CF47-4C76-9D76-F3D809331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E7AE7-2B68-45D6-8738-DFBDE345D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2FFC5-7171-49F4-B0BF-3608324FC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196BA-C8B4-4F70-8E41-2ED21200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03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493C87-0E32-4A72-8B29-3D3DA4F77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46A124-DBF0-4DCE-8903-E68DF7BF4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0510D-3A9E-44EC-9E81-E311D3BAC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E4DCB-7FC4-48E6-BEB2-9012D89AF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28D5D-DA40-4F44-A24A-176F8BD59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4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9AD43-B6CB-433A-90FE-60464B5B9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8C0D3-09D5-4298-A077-FEAA2A348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F5667-5400-463C-BF5D-BFF2F800F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CB046-E96F-4697-BEC2-B46F79B44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4EF56-0952-4E55-AFCD-3205AF60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8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9A8DB-A045-4BCD-A6E5-FA47E0D25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C2350-2AFF-4B09-ABD1-374E37E28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81245-71A1-48FF-85B5-956A5BCE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8A753-B58F-4D3A-9FA2-6A32D467E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EE5A5-5E17-4056-A909-2482AEFE0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3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ED573-0C10-4A07-9901-0510FB59E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915CA-AF47-4F50-833C-7640DF7D51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99528-B87E-48FD-BFFC-3304C09E6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DB16B-1671-4442-8374-CB983605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BB39B-2417-4C2A-977E-CC22BBF48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98192-A640-4CEE-BE2F-76B8C68AF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4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AB48-B47B-438D-BF9B-8357EBFBB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A433-00E3-4A0F-B392-9BE8B2A21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CB153-0225-41EE-8256-C848C834B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1D059-D0E9-4E29-B586-A452ABAE6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E1839E-5A37-49E2-827E-924AE6FCD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D1AAAD-D091-42F3-839B-D1AE1CB83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BD4F6F-BB82-433A-979A-841083EE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AF50AB-9D36-4E9B-93B8-0C1EEA175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37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7FF6D-B08D-4BF1-AC6A-42636A98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4DE1B-CB7C-4E79-B6EA-7156CE487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73CACD-A30B-4751-AFC5-03754DDC6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B33AEA-1C88-465E-8156-0F29D07F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48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5F821C-567C-44C0-8C31-8F3DB9E4F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05A32-2C89-4D38-88F3-9C4391731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82F92-A037-4043-8333-CD538AC1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33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992D8-2766-4DAA-B7BF-F0654E8E6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3F892-04C8-465A-B125-CA5C5606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ADFF5C-8264-4D09-B34A-80396D534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15EF6-D404-4EFD-A0B4-9F4EC683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10/28/2017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BC1A3-C009-438C-B988-ED9933E77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CEBF35-DD57-485E-A607-6E86569F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7E20-ED2E-4105-A3DD-AF48C397B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C4873F-C9E7-4529-9185-0CF01CE19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F6246-10CE-4364-B379-06057903D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15AEB2-EE06-4576-A3CE-EAE82BE4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10/28/2017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33BF0-32AC-4642-8368-FDA9D3C2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F3E62-68F5-4F1B-98A1-2BF9B2F9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5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2CE858-7446-463C-953C-6027D7AB3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649CC-74A4-4556-9DB5-7A5F9369C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0FB98-9194-44B8-898C-72E75A613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10/28/2017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E85EC-672C-4D4B-8B74-FC22F1A1F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5500-176F-46C7-88C2-E9A6CB60C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4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8A6D5-3F17-4EF9-BBF7-4AE3F6031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140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br>
              <a:rPr lang="en-US" sz="3600" b="1" dirty="0"/>
            </a:br>
            <a:r>
              <a:rPr lang="en-US" sz="4900" b="1" dirty="0"/>
              <a:t>ST&amp;SC DEVELOPMENT DEPARTMENT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40812B-5B6A-4BEF-ABF9-902B8FE388D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4000" dirty="0"/>
              <a:t>COLLECTORS CONFERENCE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28.10.2017.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294175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17D14-5EEF-4B0E-9102-7EC7D04D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659" y="156126"/>
            <a:ext cx="9603275" cy="774899"/>
          </a:xfrm>
        </p:spPr>
        <p:txBody>
          <a:bodyPr>
            <a:noAutofit/>
          </a:bodyPr>
          <a:lstStyle/>
          <a:p>
            <a:pPr algn="ctr"/>
            <a:r>
              <a:rPr lang="en-IN" sz="2400" b="1" dirty="0"/>
              <a:t>SNAPSHOT OF HOSTELS CONSTRUCTED BY STATE GOVT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F6D21-76D5-4FD2-9BB6-48C90FDF2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684" y="831274"/>
            <a:ext cx="11371811" cy="575240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/>
              <a:t>The ST&amp;SC Development Department has sanctioned 7047 numbers of S.T. hostels till 2017-18. </a:t>
            </a:r>
            <a:endParaRPr lang="en-IN" sz="2400" dirty="0"/>
          </a:p>
          <a:p>
            <a:r>
              <a:rPr lang="en-US" sz="2400" dirty="0"/>
              <a:t>From the FY 2009-10 till FY 2016-17 a total of 4065 hostels have been sanctioned.</a:t>
            </a:r>
          </a:p>
          <a:p>
            <a:r>
              <a:rPr lang="en-US" sz="2400" dirty="0"/>
              <a:t>During the year 2016-17, 560 numbers of hostels have been sanctioned under different Schemes, as detailed below.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Out of these 3275 hostels have been completed leaving a balance of 790 hostels. (230 Old Hostels yet to be completed)</a:t>
            </a:r>
          </a:p>
          <a:p>
            <a:r>
              <a:rPr lang="en-US" sz="2400" dirty="0"/>
              <a:t>Similarly, 532 hostels had been sanctioned for S.C. category out of which 492 buildings have been completed leaving a balance of 40 hostels. </a:t>
            </a:r>
            <a:endParaRPr lang="en-IN" sz="2400" dirty="0"/>
          </a:p>
          <a:p>
            <a:endParaRPr lang="en-US" sz="2400" dirty="0"/>
          </a:p>
          <a:p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678AA3-B418-45CE-ABE4-39655205B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101800"/>
              </p:ext>
            </p:extLst>
          </p:nvPr>
        </p:nvGraphicFramePr>
        <p:xfrm>
          <a:off x="1329659" y="3021159"/>
          <a:ext cx="7715539" cy="1372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4335">
                  <a:extLst>
                    <a:ext uri="{9D8B030D-6E8A-4147-A177-3AD203B41FA5}">
                      <a16:colId xmlns:a16="http://schemas.microsoft.com/office/drawing/2014/main" val="1583978232"/>
                    </a:ext>
                  </a:extLst>
                </a:gridCol>
                <a:gridCol w="6501204">
                  <a:extLst>
                    <a:ext uri="{9D8B030D-6E8A-4147-A177-3AD203B41FA5}">
                      <a16:colId xmlns:a16="http://schemas.microsoft.com/office/drawing/2014/main" val="1345814692"/>
                    </a:ext>
                  </a:extLst>
                </a:gridCol>
              </a:tblGrid>
              <a:tr h="453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251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Kali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ANWESHA Hostels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Kali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7856264"/>
                  </a:ext>
                </a:extLst>
              </a:tr>
              <a:tr h="523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303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Kali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Odisha </a:t>
                      </a:r>
                      <a:r>
                        <a:rPr lang="en-US" sz="2400" dirty="0" err="1">
                          <a:effectLst/>
                        </a:rPr>
                        <a:t>Adarsha</a:t>
                      </a:r>
                      <a:r>
                        <a:rPr lang="en-US" sz="2400" dirty="0">
                          <a:effectLst/>
                        </a:rPr>
                        <a:t> Vidyalaya Hostels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Kali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8675627"/>
                  </a:ext>
                </a:extLst>
              </a:tr>
              <a:tr h="383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IN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Kalinga" panose="020B05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Akankhya</a:t>
                      </a:r>
                      <a:r>
                        <a:rPr lang="en-US" sz="2400" dirty="0">
                          <a:effectLst/>
                        </a:rPr>
                        <a:t> Hostels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Kalinga" panose="020B05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2168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89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C483198-DC29-4A82-BCBF-77E92B4E9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13" y="365125"/>
            <a:ext cx="11288683" cy="6989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IN" sz="3200" b="1" dirty="0"/>
              <a:t>INCOMPLETE HOSTELS 2009-10 &amp; 2011-12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7658DD38-F749-4A08-BE35-39BA80B4AB0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7445168"/>
              </p:ext>
            </p:extLst>
          </p:nvPr>
        </p:nvGraphicFramePr>
        <p:xfrm>
          <a:off x="393470" y="1263534"/>
          <a:ext cx="5615248" cy="5259190"/>
        </p:xfrm>
        <a:graphic>
          <a:graphicData uri="http://schemas.openxmlformats.org/drawingml/2006/table">
            <a:tbl>
              <a:tblPr/>
              <a:tblGrid>
                <a:gridCol w="358420">
                  <a:extLst>
                    <a:ext uri="{9D8B030D-6E8A-4147-A177-3AD203B41FA5}">
                      <a16:colId xmlns:a16="http://schemas.microsoft.com/office/drawing/2014/main" val="696707110"/>
                    </a:ext>
                  </a:extLst>
                </a:gridCol>
                <a:gridCol w="1381710">
                  <a:extLst>
                    <a:ext uri="{9D8B030D-6E8A-4147-A177-3AD203B41FA5}">
                      <a16:colId xmlns:a16="http://schemas.microsoft.com/office/drawing/2014/main" val="4124234898"/>
                    </a:ext>
                  </a:extLst>
                </a:gridCol>
                <a:gridCol w="1163782">
                  <a:extLst>
                    <a:ext uri="{9D8B030D-6E8A-4147-A177-3AD203B41FA5}">
                      <a16:colId xmlns:a16="http://schemas.microsoft.com/office/drawing/2014/main" val="1502868587"/>
                    </a:ext>
                  </a:extLst>
                </a:gridCol>
                <a:gridCol w="2711336">
                  <a:extLst>
                    <a:ext uri="{9D8B030D-6E8A-4147-A177-3AD203B41FA5}">
                      <a16:colId xmlns:a16="http://schemas.microsoft.com/office/drawing/2014/main" val="3315431784"/>
                    </a:ext>
                  </a:extLst>
                </a:gridCol>
              </a:tblGrid>
              <a:tr h="103892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IN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Status of Incomplete Hostels 2009-10</a:t>
                      </a:r>
                    </a:p>
                  </a:txBody>
                  <a:tcPr marL="4135" marR="4135" marT="41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393407"/>
                  </a:ext>
                </a:extLst>
              </a:tr>
              <a:tr h="12150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Sl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Name of the District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Nos. of Incomplete Hostels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Status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972306"/>
                  </a:ext>
                </a:extLst>
              </a:tr>
              <a:tr h="4143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Gajapati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plinth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584272"/>
                  </a:ext>
                </a:extLst>
              </a:tr>
              <a:tr h="93327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Malkangiri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FL-1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936915"/>
                  </a:ext>
                </a:extLst>
              </a:tr>
              <a:tr h="4143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Phulbani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 FFRL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378224"/>
                  </a:ext>
                </a:extLst>
              </a:tr>
              <a:tr h="4143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Boudh 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 LL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620011"/>
                  </a:ext>
                </a:extLst>
              </a:tr>
              <a:tr h="41439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Nuapada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1-NS,1-GFRC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445957"/>
                  </a:ext>
                </a:extLst>
              </a:tr>
              <a:tr h="4143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35" marR="4135" marT="4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785709"/>
                  </a:ext>
                </a:extLst>
              </a:tr>
            </a:tbl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AD03B6E7-2A6E-4910-919E-CA94C108A4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3945361"/>
              </p:ext>
            </p:extLst>
          </p:nvPr>
        </p:nvGraphicFramePr>
        <p:xfrm>
          <a:off x="6172200" y="1263534"/>
          <a:ext cx="5581996" cy="5259189"/>
        </p:xfrm>
        <a:graphic>
          <a:graphicData uri="http://schemas.openxmlformats.org/drawingml/2006/table">
            <a:tbl>
              <a:tblPr/>
              <a:tblGrid>
                <a:gridCol w="507646">
                  <a:extLst>
                    <a:ext uri="{9D8B030D-6E8A-4147-A177-3AD203B41FA5}">
                      <a16:colId xmlns:a16="http://schemas.microsoft.com/office/drawing/2014/main" val="200964101"/>
                    </a:ext>
                  </a:extLst>
                </a:gridCol>
                <a:gridCol w="1336803">
                  <a:extLst>
                    <a:ext uri="{9D8B030D-6E8A-4147-A177-3AD203B41FA5}">
                      <a16:colId xmlns:a16="http://schemas.microsoft.com/office/drawing/2014/main" val="4254992632"/>
                    </a:ext>
                  </a:extLst>
                </a:gridCol>
                <a:gridCol w="1370645">
                  <a:extLst>
                    <a:ext uri="{9D8B030D-6E8A-4147-A177-3AD203B41FA5}">
                      <a16:colId xmlns:a16="http://schemas.microsoft.com/office/drawing/2014/main" val="2626489763"/>
                    </a:ext>
                  </a:extLst>
                </a:gridCol>
                <a:gridCol w="2366902">
                  <a:extLst>
                    <a:ext uri="{9D8B030D-6E8A-4147-A177-3AD203B41FA5}">
                      <a16:colId xmlns:a16="http://schemas.microsoft.com/office/drawing/2014/main" val="2088034812"/>
                    </a:ext>
                  </a:extLst>
                </a:gridCol>
              </a:tblGrid>
              <a:tr h="86138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IN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Status of Incomplete Hostels 2011-12</a:t>
                      </a:r>
                    </a:p>
                  </a:txBody>
                  <a:tcPr marL="4135" marR="4135" marT="41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664885"/>
                  </a:ext>
                </a:extLst>
              </a:tr>
              <a:tr h="108065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Sl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No.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Name of the District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Nos. of Incomplete Hostels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Status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685068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Boudh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 Plinth level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725725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Deogarh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 FL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056583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Gajpati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 RL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0607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Kandhamal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 FFRL, 1-FFLL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983912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Kendrapara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1/FL, 1/FS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0641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Malkangiri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 FFRL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461075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Nuapada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2/ RC 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73480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Sundergarh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2-RC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086220"/>
                  </a:ext>
                </a:extLst>
              </a:tr>
              <a:tr h="36857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35" marR="4135" marT="4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237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789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9EE6F7B-567B-4FF1-8644-480F6E9CA28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45584243"/>
              </p:ext>
            </p:extLst>
          </p:nvPr>
        </p:nvGraphicFramePr>
        <p:xfrm>
          <a:off x="426721" y="168852"/>
          <a:ext cx="11244348" cy="6635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297">
                  <a:extLst>
                    <a:ext uri="{9D8B030D-6E8A-4147-A177-3AD203B41FA5}">
                      <a16:colId xmlns:a16="http://schemas.microsoft.com/office/drawing/2014/main" val="1827969391"/>
                    </a:ext>
                  </a:extLst>
                </a:gridCol>
                <a:gridCol w="1814897">
                  <a:extLst>
                    <a:ext uri="{9D8B030D-6E8A-4147-A177-3AD203B41FA5}">
                      <a16:colId xmlns:a16="http://schemas.microsoft.com/office/drawing/2014/main" val="3608909518"/>
                    </a:ext>
                  </a:extLst>
                </a:gridCol>
                <a:gridCol w="2393145">
                  <a:extLst>
                    <a:ext uri="{9D8B030D-6E8A-4147-A177-3AD203B41FA5}">
                      <a16:colId xmlns:a16="http://schemas.microsoft.com/office/drawing/2014/main" val="2690963642"/>
                    </a:ext>
                  </a:extLst>
                </a:gridCol>
                <a:gridCol w="5834009">
                  <a:extLst>
                    <a:ext uri="{9D8B030D-6E8A-4147-A177-3AD203B41FA5}">
                      <a16:colId xmlns:a16="http://schemas.microsoft.com/office/drawing/2014/main" val="1944297781"/>
                    </a:ext>
                  </a:extLst>
                </a:gridCol>
              </a:tblGrid>
              <a:tr h="25534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IN" sz="20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Status of Incomplete Hostels 2013-14</a:t>
                      </a:r>
                    </a:p>
                  </a:txBody>
                  <a:tcPr marL="4763" marR="4763" marT="476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437669"/>
                  </a:ext>
                </a:extLst>
              </a:tr>
              <a:tr h="46782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Sl. No.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Name of the District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Nos. of Incomplete Hostels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Status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10955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Balasore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1/ RC 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28037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Bargarh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5/ RC, 2/ LL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621270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Bhadrak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5- RC,1-RL, 1- LL, 1- PL,1- FL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843593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Bolangir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2- FFRL, 1- GFLL,2- FL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97223"/>
                  </a:ext>
                </a:extLst>
              </a:tr>
              <a:tr h="44319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Boudh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FFRL-2, FFLL-2, GFRL-2, GFLL-2, GFLL-2, PL-1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724905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Cuttack 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PL-3, GFRC-2, FL-3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701162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Deogarh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GRC-1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38453"/>
                  </a:ext>
                </a:extLst>
              </a:tr>
              <a:tr h="44319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Jagatsinghpur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1-FFRC, 2-GFRC, 1-FL, 1-PL, 1-WO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314894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Jajpur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FL-3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558326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Jharsuguda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GRC-2, GRLL-2, FFLL-2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74788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Kalahandi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FFRC-1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14093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Kandhamal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FFRL-2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784858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Kendrapara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Tender Finalised -2, T.S-5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147835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Keonjhar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FFRC-1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280471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Khordha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FFRC-2, RL-1,PL-1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53090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Malkangiri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FFFC-2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90437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Mayurbhanj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LL-1 , RL-2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903977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Nuapara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FFRL-5, GFRC-8, GFPL-1, TF-1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023399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Nayagarh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LL-2, PL-1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723688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Puri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FFRL-1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116079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Subarnapur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PL-2, RL-1,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812264"/>
                  </a:ext>
                </a:extLst>
              </a:tr>
              <a:tr h="24109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3" marR="4763" marT="47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249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69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360891C-F433-463A-A4B3-9754C62B8BC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3515499"/>
              </p:ext>
            </p:extLst>
          </p:nvPr>
        </p:nvGraphicFramePr>
        <p:xfrm>
          <a:off x="288175" y="399011"/>
          <a:ext cx="11621193" cy="6286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657">
                  <a:extLst>
                    <a:ext uri="{9D8B030D-6E8A-4147-A177-3AD203B41FA5}">
                      <a16:colId xmlns:a16="http://schemas.microsoft.com/office/drawing/2014/main" val="1699506447"/>
                    </a:ext>
                  </a:extLst>
                </a:gridCol>
                <a:gridCol w="3068090">
                  <a:extLst>
                    <a:ext uri="{9D8B030D-6E8A-4147-A177-3AD203B41FA5}">
                      <a16:colId xmlns:a16="http://schemas.microsoft.com/office/drawing/2014/main" val="797071779"/>
                    </a:ext>
                  </a:extLst>
                </a:gridCol>
                <a:gridCol w="2716539">
                  <a:extLst>
                    <a:ext uri="{9D8B030D-6E8A-4147-A177-3AD203B41FA5}">
                      <a16:colId xmlns:a16="http://schemas.microsoft.com/office/drawing/2014/main" val="2802075069"/>
                    </a:ext>
                  </a:extLst>
                </a:gridCol>
                <a:gridCol w="4781907">
                  <a:extLst>
                    <a:ext uri="{9D8B030D-6E8A-4147-A177-3AD203B41FA5}">
                      <a16:colId xmlns:a16="http://schemas.microsoft.com/office/drawing/2014/main" val="3173653884"/>
                    </a:ext>
                  </a:extLst>
                </a:gridCol>
              </a:tblGrid>
              <a:tr h="5416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IN" sz="2800" b="1" u="sng" strike="noStrike" dirty="0">
                          <a:effectLst/>
                        </a:rPr>
                        <a:t>Status of Incomplete Hostels 2015-16</a:t>
                      </a:r>
                      <a:endParaRPr lang="en-IN" sz="2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731579"/>
                  </a:ext>
                </a:extLst>
              </a:tr>
              <a:tr h="9365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Sl. No.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Name of the District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Nos. of Incomplete Hostels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Status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05887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1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Gajapati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6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FFRC-5, GFRC-1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50423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Kalahandi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FFRC-2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2802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3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 err="1">
                          <a:effectLst/>
                        </a:rPr>
                        <a:t>Keonjhar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FL-2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032339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4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Koraput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10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GFRC-2, FS-2, FFRC-2, PL-4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476910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5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 err="1">
                          <a:effectLst/>
                        </a:rPr>
                        <a:t>Malkangiri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4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LL-2, PL-2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590218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6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Mayurbhanj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GFRC-1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40619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7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Nuapara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FL-1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45997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8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Nawarangpur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11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FW-7, FFRC-4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369695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9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Rayagada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FS-2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758840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10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Subarnapur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2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FL-1, TC-1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825998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11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Sundergarh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7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FW-3, GFRC-3. FFRC-1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560102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12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Kandhamal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4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FW-2, PL-2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70084"/>
                  </a:ext>
                </a:extLst>
              </a:tr>
              <a:tr h="36502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 </a:t>
                      </a:r>
                      <a:endParaRPr lang="en-IN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Total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>
                          <a:effectLst/>
                        </a:rPr>
                        <a:t>52</a:t>
                      </a:r>
                      <a:endParaRPr lang="en-IN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400" u="none" strike="noStrike" dirty="0">
                          <a:effectLst/>
                        </a:rPr>
                        <a:t> 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7" marR="4117" marT="4117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856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117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F44A0-10B3-461E-97B1-DC01D4FA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" y="177338"/>
            <a:ext cx="11604567" cy="69827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IN" sz="3200" b="1" dirty="0"/>
              <a:t>STATUS OF ADARSH VIDYALAY HOSTELS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F9171-81B5-4C8C-AC55-0D409322A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717" y="958734"/>
            <a:ext cx="11565774" cy="557506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IN" sz="2400" dirty="0"/>
              <a:t>130 Girls and 173 Boys hostels sanctioned during 2016-17.</a:t>
            </a:r>
          </a:p>
          <a:p>
            <a:r>
              <a:rPr lang="en-IN" sz="2400" dirty="0"/>
              <a:t>As per ST SC Dept. the estimated cost for a 100 seated hostel is Rs. 75 </a:t>
            </a:r>
            <a:r>
              <a:rPr lang="en-IN" sz="2400" dirty="0" err="1"/>
              <a:t>lakhs</a:t>
            </a:r>
            <a:endParaRPr lang="en-IN" sz="2400" dirty="0"/>
          </a:p>
          <a:p>
            <a:r>
              <a:rPr lang="en-IN" sz="2400" dirty="0"/>
              <a:t>Similarly for an additional 50 seated hostel for Girls the estimated cost has been pegged at Rs 37.50 </a:t>
            </a:r>
            <a:r>
              <a:rPr lang="en-IN" sz="2400" dirty="0" err="1"/>
              <a:t>lakhs</a:t>
            </a:r>
            <a:endParaRPr lang="en-IN" sz="2400" dirty="0"/>
          </a:p>
          <a:p>
            <a:r>
              <a:rPr lang="en-IN" sz="2400" dirty="0"/>
              <a:t>RD Dept. was requested to furnish the detail estimates. RD Dept. has submitted an estimate of Rs. 235 </a:t>
            </a:r>
            <a:r>
              <a:rPr lang="en-IN" sz="2400" dirty="0" err="1"/>
              <a:t>lakhs</a:t>
            </a:r>
            <a:r>
              <a:rPr lang="en-IN" sz="2400" dirty="0"/>
              <a:t> for 150 seated and Rs. 70 </a:t>
            </a:r>
            <a:r>
              <a:rPr lang="en-IN" sz="2400" dirty="0" err="1"/>
              <a:t>lakhs</a:t>
            </a:r>
            <a:r>
              <a:rPr lang="en-IN" sz="2400" dirty="0"/>
              <a:t> For 50 seated hostels.</a:t>
            </a:r>
          </a:p>
          <a:p>
            <a:r>
              <a:rPr lang="en-IN" sz="2400" dirty="0"/>
              <a:t>This is  almost 100 % higher than the estimate prepared by ST SC Dept.</a:t>
            </a:r>
          </a:p>
          <a:p>
            <a:r>
              <a:rPr lang="en-IN" sz="2400" dirty="0"/>
              <a:t>State &amp; CPSUs executing similar projects of this Dept. have been requested to indicate their estimated cost.</a:t>
            </a:r>
          </a:p>
          <a:p>
            <a:r>
              <a:rPr lang="en-IN" sz="2400" dirty="0"/>
              <a:t>It is likely that they may do the work at much lower than the estimate submitted by RD Dept.</a:t>
            </a:r>
          </a:p>
          <a:p>
            <a:r>
              <a:rPr lang="en-IN" sz="2400" dirty="0"/>
              <a:t>Once the CPSUs agree to execute within the estimated cost, the work will be executed through them.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544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686</Words>
  <Application>Microsoft Office PowerPoint</Application>
  <PresentationFormat>Widescreen</PresentationFormat>
  <Paragraphs>252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Kalinga</vt:lpstr>
      <vt:lpstr>Times New Roman</vt:lpstr>
      <vt:lpstr>Office Theme</vt:lpstr>
      <vt:lpstr>    ST&amp;SC DEVELOPMENT DEPARTMENT  </vt:lpstr>
      <vt:lpstr>SNAPSHOT OF HOSTELS CONSTRUCTED BY STATE GOVT</vt:lpstr>
      <vt:lpstr>INCOMPLETE HOSTELS 2009-10 &amp; 2011-12</vt:lpstr>
      <vt:lpstr>PowerPoint Presentation</vt:lpstr>
      <vt:lpstr>PowerPoint Presentation</vt:lpstr>
      <vt:lpstr>STATUS OF ADARSH VIDYALAY HOSTELS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ST&amp;SC DEVELOPMENT DEPARTMENT</dc:title>
  <dc:creator>surendra Kumar</dc:creator>
  <cp:lastModifiedBy>surendra Kumar</cp:lastModifiedBy>
  <cp:revision>10</cp:revision>
  <dcterms:created xsi:type="dcterms:W3CDTF">2017-10-28T05:01:19Z</dcterms:created>
  <dcterms:modified xsi:type="dcterms:W3CDTF">2017-10-28T06:03:18Z</dcterms:modified>
</cp:coreProperties>
</file>