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26"/>
  </p:notesMasterIdLst>
  <p:sldIdLst>
    <p:sldId id="264" r:id="rId2"/>
    <p:sldId id="315" r:id="rId3"/>
    <p:sldId id="258" r:id="rId4"/>
    <p:sldId id="257" r:id="rId5"/>
    <p:sldId id="318" r:id="rId6"/>
    <p:sldId id="317" r:id="rId7"/>
    <p:sldId id="319" r:id="rId8"/>
    <p:sldId id="320" r:id="rId9"/>
    <p:sldId id="316" r:id="rId10"/>
    <p:sldId id="321" r:id="rId11"/>
    <p:sldId id="322" r:id="rId12"/>
    <p:sldId id="323" r:id="rId13"/>
    <p:sldId id="324" r:id="rId14"/>
    <p:sldId id="325" r:id="rId15"/>
    <p:sldId id="326" r:id="rId16"/>
    <p:sldId id="328" r:id="rId17"/>
    <p:sldId id="329" r:id="rId18"/>
    <p:sldId id="301" r:id="rId19"/>
    <p:sldId id="327" r:id="rId20"/>
    <p:sldId id="330" r:id="rId21"/>
    <p:sldId id="331" r:id="rId22"/>
    <p:sldId id="332" r:id="rId23"/>
    <p:sldId id="333" r:id="rId24"/>
    <p:sldId id="26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46" autoAdjust="0"/>
    <p:restoredTop sz="94660"/>
  </p:normalViewPr>
  <p:slideViewPr>
    <p:cSldViewPr snapToGrid="0">
      <p:cViewPr varScale="1">
        <p:scale>
          <a:sx n="92" d="100"/>
          <a:sy n="92" d="100"/>
        </p:scale>
        <p:origin x="-402"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47E49C-1C77-4B45-B5BB-331251E7F1EA}" type="doc">
      <dgm:prSet loTypeId="urn:microsoft.com/office/officeart/2005/8/layout/cycle2" loCatId="cycle" qsTypeId="urn:microsoft.com/office/officeart/2005/8/quickstyle/simple1" qsCatId="simple" csTypeId="urn:microsoft.com/office/officeart/2005/8/colors/accent6_3" csCatId="accent6"/>
      <dgm:spPr/>
      <dgm:t>
        <a:bodyPr/>
        <a:lstStyle/>
        <a:p>
          <a:endParaRPr lang="en-US"/>
        </a:p>
      </dgm:t>
    </dgm:pt>
    <dgm:pt modelId="{917D2054-EAE8-4A84-ABC1-B169DD9AC47D}">
      <dgm:prSet/>
      <dgm:spPr/>
      <dgm:t>
        <a:bodyPr/>
        <a:lstStyle/>
        <a:p>
          <a:pPr rtl="0"/>
          <a:r>
            <a:rPr lang="en-IN"/>
            <a:t>THANK YOU</a:t>
          </a:r>
        </a:p>
      </dgm:t>
    </dgm:pt>
    <dgm:pt modelId="{C7FE2435-B1A4-4611-9B38-FE90B36E05FC}" type="parTrans" cxnId="{69DD60D7-A7AC-4480-8D65-97C83DB55F34}">
      <dgm:prSet/>
      <dgm:spPr/>
      <dgm:t>
        <a:bodyPr/>
        <a:lstStyle/>
        <a:p>
          <a:endParaRPr lang="en-US"/>
        </a:p>
      </dgm:t>
    </dgm:pt>
    <dgm:pt modelId="{279C9386-6772-41D0-969D-F7B162984746}" type="sibTrans" cxnId="{69DD60D7-A7AC-4480-8D65-97C83DB55F34}">
      <dgm:prSet/>
      <dgm:spPr/>
      <dgm:t>
        <a:bodyPr/>
        <a:lstStyle/>
        <a:p>
          <a:endParaRPr lang="en-US"/>
        </a:p>
      </dgm:t>
    </dgm:pt>
    <dgm:pt modelId="{F48A2B72-16AA-4F4B-A0F4-B0B728438A15}" type="pres">
      <dgm:prSet presAssocID="{CE47E49C-1C77-4B45-B5BB-331251E7F1EA}" presName="cycle" presStyleCnt="0">
        <dgm:presLayoutVars>
          <dgm:dir/>
          <dgm:resizeHandles val="exact"/>
        </dgm:presLayoutVars>
      </dgm:prSet>
      <dgm:spPr/>
      <dgm:t>
        <a:bodyPr/>
        <a:lstStyle/>
        <a:p>
          <a:endParaRPr lang="en-US"/>
        </a:p>
      </dgm:t>
    </dgm:pt>
    <dgm:pt modelId="{08FCA764-CC9C-4354-B062-8834B729CAE5}" type="pres">
      <dgm:prSet presAssocID="{917D2054-EAE8-4A84-ABC1-B169DD9AC47D}" presName="node" presStyleLbl="node1" presStyleIdx="0" presStyleCnt="1">
        <dgm:presLayoutVars>
          <dgm:bulletEnabled val="1"/>
        </dgm:presLayoutVars>
      </dgm:prSet>
      <dgm:spPr/>
      <dgm:t>
        <a:bodyPr/>
        <a:lstStyle/>
        <a:p>
          <a:endParaRPr lang="en-US"/>
        </a:p>
      </dgm:t>
    </dgm:pt>
  </dgm:ptLst>
  <dgm:cxnLst>
    <dgm:cxn modelId="{4246AC57-FDF7-4DF8-980B-71C2F832A385}" type="presOf" srcId="{917D2054-EAE8-4A84-ABC1-B169DD9AC47D}" destId="{08FCA764-CC9C-4354-B062-8834B729CAE5}" srcOrd="0" destOrd="0" presId="urn:microsoft.com/office/officeart/2005/8/layout/cycle2"/>
    <dgm:cxn modelId="{370335F6-F1B6-4403-BC32-280BF407FCA3}" type="presOf" srcId="{CE47E49C-1C77-4B45-B5BB-331251E7F1EA}" destId="{F48A2B72-16AA-4F4B-A0F4-B0B728438A15}" srcOrd="0" destOrd="0" presId="urn:microsoft.com/office/officeart/2005/8/layout/cycle2"/>
    <dgm:cxn modelId="{69DD60D7-A7AC-4480-8D65-97C83DB55F34}" srcId="{CE47E49C-1C77-4B45-B5BB-331251E7F1EA}" destId="{917D2054-EAE8-4A84-ABC1-B169DD9AC47D}" srcOrd="0" destOrd="0" parTransId="{C7FE2435-B1A4-4611-9B38-FE90B36E05FC}" sibTransId="{279C9386-6772-41D0-969D-F7B162984746}"/>
    <dgm:cxn modelId="{C1A9BC90-0AF5-4B77-A6B6-CBADA640CED6}" type="presParOf" srcId="{F48A2B72-16AA-4F4B-A0F4-B0B728438A15}" destId="{08FCA764-CC9C-4354-B062-8834B729CAE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FCA764-CC9C-4354-B062-8834B729CAE5}">
      <dsp:nvSpPr>
        <dsp:cNvPr id="0" name=""/>
        <dsp:cNvSpPr/>
      </dsp:nvSpPr>
      <dsp:spPr>
        <a:xfrm>
          <a:off x="2026860" y="1464"/>
          <a:ext cx="6589895" cy="6589895"/>
        </a:xfrm>
        <a:prstGeom prst="ellipse">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rtl="0">
            <a:lnSpc>
              <a:spcPct val="90000"/>
            </a:lnSpc>
            <a:spcBef>
              <a:spcPct val="0"/>
            </a:spcBef>
            <a:spcAft>
              <a:spcPct val="35000"/>
            </a:spcAft>
          </a:pPr>
          <a:r>
            <a:rPr lang="en-IN" sz="6500" kern="1200"/>
            <a:t>THANK YOU</a:t>
          </a:r>
        </a:p>
      </dsp:txBody>
      <dsp:txXfrm>
        <a:off x="2991928" y="966532"/>
        <a:ext cx="4659759" cy="4659759"/>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F616DF-B32B-48C3-9CE2-F28776541EA9}" type="datetimeFigureOut">
              <a:rPr lang="en-US" smtClean="0"/>
              <a:t>10/28/2017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62771-B08B-4A9A-8AA6-58E2E424D01F}" type="slidenum">
              <a:rPr lang="en-US" smtClean="0"/>
              <a:t>‹#›</a:t>
            </a:fld>
            <a:endParaRPr lang="en-US"/>
          </a:p>
        </p:txBody>
      </p:sp>
    </p:spTree>
    <p:extLst>
      <p:ext uri="{BB962C8B-B14F-4D97-AF65-F5344CB8AC3E}">
        <p14:creationId xmlns:p14="http://schemas.microsoft.com/office/powerpoint/2010/main" val="1708884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10733828" y="1110597"/>
            <a:ext cx="2286000" cy="508000"/>
          </a:xfrm>
        </p:spPr>
        <p:txBody>
          <a:bodyPr/>
          <a:lstStyle/>
          <a:p>
            <a:fld id="{97C9E8BD-888B-46A1-90F1-8F2E3B4346D3}" type="datetime1">
              <a:rPr lang="en-IN" smtClean="0"/>
              <a:t>28-10-2017</a:t>
            </a:fld>
            <a:endParaRPr lang="en-IN"/>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IN"/>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C4E2C466-65E0-41FB-A972-3FD95DE6599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98474B-E3CE-4214-BF73-3DB7750F055B}" type="datetime1">
              <a:rPr lang="en-IN" smtClean="0"/>
              <a:t>28-10-2017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E2C466-65E0-41FB-A972-3FD95DE65999}" type="slidenum">
              <a:rPr lang="en-IN" smtClean="0"/>
              <a:pPr/>
              <a:t>‹#›</a:t>
            </a:fld>
            <a:endParaRPr lang="en-IN"/>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18EABB-7610-475C-815A-C18BA2A076E4}" type="datetime1">
              <a:rPr lang="en-IN" smtClean="0"/>
              <a:t>28-10-2017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E2C466-65E0-41FB-A972-3FD95DE65999}" type="slidenum">
              <a:rPr lang="en-IN" smtClean="0"/>
              <a:pPr/>
              <a:t>‹#›</a:t>
            </a:fld>
            <a:endParaRPr lang="en-IN"/>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F2A079F-F664-4DDC-B23B-2356403FB353}" type="datetime1">
              <a:rPr lang="en-IN" smtClean="0"/>
              <a:t>28-10-2017</a:t>
            </a:fld>
            <a:endParaRPr lang="en-IN"/>
          </a:p>
        </p:txBody>
      </p:sp>
      <p:sp>
        <p:nvSpPr>
          <p:cNvPr id="9" name="Slide Number Placeholder 8"/>
          <p:cNvSpPr>
            <a:spLocks noGrp="1"/>
          </p:cNvSpPr>
          <p:nvPr>
            <p:ph type="sldNum" sz="quarter" idx="15"/>
          </p:nvPr>
        </p:nvSpPr>
        <p:spPr/>
        <p:txBody>
          <a:bodyPr rtlCol="0"/>
          <a:lstStyle/>
          <a:p>
            <a:fld id="{C4E2C466-65E0-41FB-A972-3FD95DE65999}"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C2507C05-4AC3-423D-8482-E40B3EEEB353}" type="datetime1">
              <a:rPr lang="en-IN" smtClean="0"/>
              <a:t>28-10-2017</a:t>
            </a:fld>
            <a:endParaRPr lang="en-IN"/>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IN"/>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fld id="{C4E2C466-65E0-41FB-A972-3FD95DE65999}"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C0926DA-D157-4738-BF06-83D583BCFFB2}" type="datetime1">
              <a:rPr lang="en-IN" smtClean="0"/>
              <a:t>28-10-2017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E2C466-65E0-41FB-A972-3FD95DE65999}" type="slidenum">
              <a:rPr lang="en-IN" smtClean="0"/>
              <a:pPr/>
              <a:t>‹#›</a:t>
            </a:fld>
            <a:endParaRPr lang="en-IN"/>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8084E25-34C7-4365-B4EA-F364E781C9F9}" type="datetime1">
              <a:rPr lang="en-IN" smtClean="0"/>
              <a:t>28-10-2017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4E2C466-65E0-41FB-A972-3FD95DE65999}" type="slidenum">
              <a:rPr lang="en-IN" smtClean="0"/>
              <a:pPr/>
              <a:t>‹#›</a:t>
            </a:fld>
            <a:endParaRPr lang="en-IN"/>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591A432-2A7A-4CF6-B1A4-D50696D4DEC3}" type="datetime1">
              <a:rPr lang="en-IN" smtClean="0"/>
              <a:t>28-10-2017</a:t>
            </a:fld>
            <a:endParaRPr lang="en-IN"/>
          </a:p>
        </p:txBody>
      </p:sp>
      <p:sp>
        <p:nvSpPr>
          <p:cNvPr id="7" name="Slide Number Placeholder 6"/>
          <p:cNvSpPr>
            <a:spLocks noGrp="1"/>
          </p:cNvSpPr>
          <p:nvPr>
            <p:ph type="sldNum" sz="quarter" idx="11"/>
          </p:nvPr>
        </p:nvSpPr>
        <p:spPr/>
        <p:txBody>
          <a:bodyPr rtlCol="0"/>
          <a:lstStyle/>
          <a:p>
            <a:fld id="{C4E2C466-65E0-41FB-A972-3FD95DE65999}"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170406-5A16-4A5D-B6D1-6E6A2C153CE1}" type="datetime1">
              <a:rPr lang="en-IN" smtClean="0"/>
              <a:t>28-10-2017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4E2C466-65E0-41FB-A972-3FD95DE65999}" type="slidenum">
              <a:rPr lang="en-IN" smtClean="0"/>
              <a:pPr/>
              <a:t>‹#›</a:t>
            </a:fld>
            <a:endParaRPr lang="en-IN"/>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4845A44-CF4B-4919-B775-2CA066700F6A}" type="datetime1">
              <a:rPr lang="en-IN" smtClean="0"/>
              <a:t>28-10-2017</a:t>
            </a:fld>
            <a:endParaRPr lang="en-IN"/>
          </a:p>
        </p:txBody>
      </p:sp>
      <p:sp>
        <p:nvSpPr>
          <p:cNvPr id="22" name="Slide Number Placeholder 21"/>
          <p:cNvSpPr>
            <a:spLocks noGrp="1"/>
          </p:cNvSpPr>
          <p:nvPr>
            <p:ph type="sldNum" sz="quarter" idx="15"/>
          </p:nvPr>
        </p:nvSpPr>
        <p:spPr/>
        <p:txBody>
          <a:bodyPr rtlCol="0"/>
          <a:lstStyle/>
          <a:p>
            <a:fld id="{C4E2C466-65E0-41FB-A972-3FD95DE65999}"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8AEAC97-F5B0-46EF-8E49-7CD765C85A83}" type="datetime1">
              <a:rPr lang="en-IN" smtClean="0"/>
              <a:t>28-10-2017</a:t>
            </a:fld>
            <a:endParaRPr lang="en-IN"/>
          </a:p>
        </p:txBody>
      </p:sp>
      <p:sp>
        <p:nvSpPr>
          <p:cNvPr id="18" name="Slide Number Placeholder 17"/>
          <p:cNvSpPr>
            <a:spLocks noGrp="1"/>
          </p:cNvSpPr>
          <p:nvPr>
            <p:ph type="sldNum" sz="quarter" idx="11"/>
          </p:nvPr>
        </p:nvSpPr>
        <p:spPr/>
        <p:txBody>
          <a:bodyPr rtlCol="0"/>
          <a:lstStyle/>
          <a:p>
            <a:fld id="{C4E2C466-65E0-41FB-A972-3FD95DE65999}"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B5094C1E-6E80-4F76-A43F-447A2845B63D}" type="datetime1">
              <a:rPr lang="en-IN" smtClean="0">
                <a:solidFill>
                  <a:prstClr val="black">
                    <a:tint val="75000"/>
                  </a:prstClr>
                </a:solidFill>
              </a:rPr>
              <a:t>28-10-2017</a:t>
            </a:fld>
            <a:endParaRPr lang="en-IN">
              <a:solidFill>
                <a:prstClr val="black">
                  <a:tint val="75000"/>
                </a:prstClr>
              </a:solidFill>
            </a:endParaRPr>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IN">
              <a:solidFill>
                <a:prstClr val="black">
                  <a:tint val="75000"/>
                </a:prstClr>
              </a:solidFill>
            </a:endParaRPr>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739EE539-CE53-430D-8A3F-2DA424EFC2DB}" type="slidenum">
              <a:rPr lang="en-IN" smtClean="0">
                <a:solidFill>
                  <a:prstClr val="black">
                    <a:tint val="75000"/>
                  </a:prstClr>
                </a:solidFill>
              </a:rPr>
              <a:pPr/>
              <a:t>‹#›</a:t>
            </a:fld>
            <a:endParaRPr lang="en-IN">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ransition spd="slow"/>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nsap.nic.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0333" y="414077"/>
            <a:ext cx="8590135" cy="2468879"/>
          </a:xfrm>
        </p:spPr>
        <p:txBody>
          <a:bodyPr>
            <a:normAutofit fontScale="90000"/>
          </a:bodyPr>
          <a:lstStyle/>
          <a:p>
            <a:pPr algn="ctr"/>
            <a:r>
              <a:rPr lang="en-IN" sz="3600" dirty="0" smtClean="0">
                <a:solidFill>
                  <a:schemeClr val="tx1">
                    <a:lumMod val="85000"/>
                    <a:lumOff val="15000"/>
                  </a:schemeClr>
                </a:solidFill>
                <a:latin typeface="Times New Roman" pitchFamily="18" charset="0"/>
                <a:cs typeface="Times New Roman" pitchFamily="18" charset="0"/>
              </a:rPr>
              <a:t>Schemes for Pensioners implemented by Department of Social Security and Empowerment of Persons with Disabilities (SSEPD)</a:t>
            </a:r>
            <a:r>
              <a:rPr lang="en-US" sz="4000" dirty="0" smtClean="0"/>
              <a:t/>
            </a:r>
            <a:br>
              <a:rPr lang="en-US" sz="4000" dirty="0" smtClean="0"/>
            </a:br>
            <a:endParaRPr lang="en-IN" sz="4000" dirty="0">
              <a:solidFill>
                <a:srgbClr val="002060"/>
              </a:solidFill>
              <a:latin typeface="Arial Black" panose="020B0A04020102020204" pitchFamily="34" charset="0"/>
            </a:endParaRPr>
          </a:p>
        </p:txBody>
      </p:sp>
      <p:pic>
        <p:nvPicPr>
          <p:cNvPr id="4" name="Picture 3" descr="aadhar collection_IMG20161215120445.jpg"/>
          <p:cNvPicPr/>
          <p:nvPr/>
        </p:nvPicPr>
        <p:blipFill>
          <a:blip r:embed="rId2" cstate="print"/>
          <a:srcRect t="11764" b="11764"/>
          <a:stretch>
            <a:fillRect/>
          </a:stretch>
        </p:blipFill>
        <p:spPr>
          <a:xfrm>
            <a:off x="8477794" y="3058442"/>
            <a:ext cx="3455127" cy="2782389"/>
          </a:xfrm>
          <a:prstGeom prst="round2SameRect">
            <a:avLst>
              <a:gd name="adj1" fmla="val 7101"/>
              <a:gd name="adj2" fmla="val 0"/>
            </a:avLst>
          </a:prstGeom>
          <a:solidFill>
            <a:schemeClr val="bg2"/>
          </a:solidFill>
          <a:ln w="6350">
            <a:solidFill>
              <a:schemeClr val="tx1"/>
            </a:solidFill>
          </a:ln>
        </p:spPr>
      </p:pic>
      <p:pic>
        <p:nvPicPr>
          <p:cNvPr id="7" name="Picture 6" descr="http://ssepd.gov.in/sites/default/files/sscepdodisha_logo_2.png"/>
          <p:cNvPicPr/>
          <p:nvPr/>
        </p:nvPicPr>
        <p:blipFill>
          <a:blip r:embed="rId3" cstate="print"/>
          <a:srcRect/>
          <a:stretch>
            <a:fillRect/>
          </a:stretch>
        </p:blipFill>
        <p:spPr bwMode="auto">
          <a:xfrm>
            <a:off x="330926" y="5959656"/>
            <a:ext cx="8153400" cy="898344"/>
          </a:xfrm>
          <a:prstGeom prst="rect">
            <a:avLst/>
          </a:prstGeom>
          <a:noFill/>
          <a:ln w="9525">
            <a:noFill/>
            <a:miter lim="800000"/>
            <a:headEnd/>
            <a:tailEnd/>
          </a:ln>
        </p:spPr>
      </p:pic>
      <p:pic>
        <p:nvPicPr>
          <p:cNvPr id="8" name="Picture 3" descr="C:\Users\Nicsi-Pc\Pictures\2016-08-04 DILIP BSSO\PHOTO\IMG_20160729_163349.jpg"/>
          <p:cNvPicPr>
            <a:picLocks noChangeAspect="1" noChangeArrowheads="1"/>
          </p:cNvPicPr>
          <p:nvPr/>
        </p:nvPicPr>
        <p:blipFill>
          <a:blip r:embed="rId4" cstate="print"/>
          <a:srcRect/>
          <a:stretch>
            <a:fillRect/>
          </a:stretch>
        </p:blipFill>
        <p:spPr bwMode="auto">
          <a:xfrm>
            <a:off x="4429760" y="3061063"/>
            <a:ext cx="3773714" cy="2895600"/>
          </a:xfrm>
          <a:prstGeom prst="rect">
            <a:avLst/>
          </a:prstGeom>
          <a:ln>
            <a:noFill/>
          </a:ln>
          <a:effectLst>
            <a:softEdge rad="112500"/>
          </a:effectLst>
        </p:spPr>
      </p:pic>
      <p:pic>
        <p:nvPicPr>
          <p:cNvPr id="9" name="Picture 80" descr="C:\Users\admin\Desktop\Photo 28.08.2017\20.8\20170820_101352.jpg"/>
          <p:cNvPicPr>
            <a:picLocks noChangeAspect="1" noChangeArrowheads="1"/>
          </p:cNvPicPr>
          <p:nvPr/>
        </p:nvPicPr>
        <p:blipFill>
          <a:blip r:embed="rId5" cstate="print"/>
          <a:srcRect/>
          <a:stretch>
            <a:fillRect/>
          </a:stretch>
        </p:blipFill>
        <p:spPr bwMode="auto">
          <a:xfrm>
            <a:off x="249283" y="3135086"/>
            <a:ext cx="4074523" cy="2756263"/>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C4E2C466-65E0-41FB-A972-3FD95DE65999}" type="slidenum">
              <a:rPr lang="en-IN" smtClean="0"/>
              <a:pPr/>
              <a:t>1</a:t>
            </a:fld>
            <a:endParaRPr lang="en-IN"/>
          </a:p>
        </p:txBody>
      </p:sp>
    </p:spTree>
    <p:extLst>
      <p:ext uri="{BB962C8B-B14F-4D97-AF65-F5344CB8AC3E}">
        <p14:creationId xmlns:p14="http://schemas.microsoft.com/office/powerpoint/2010/main" val="694314102"/>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ttp://ssepd.gov.in/sites/default/files/sscepdodisha_logo_2.png"/>
          <p:cNvPicPr/>
          <p:nvPr/>
        </p:nvPicPr>
        <p:blipFill>
          <a:blip r:embed="rId2" cstate="print"/>
          <a:srcRect/>
          <a:stretch>
            <a:fillRect/>
          </a:stretch>
        </p:blipFill>
        <p:spPr bwMode="auto">
          <a:xfrm>
            <a:off x="304800" y="5943601"/>
            <a:ext cx="8153400" cy="914400"/>
          </a:xfrm>
          <a:prstGeom prst="rect">
            <a:avLst/>
          </a:prstGeom>
          <a:noFill/>
          <a:ln w="9525">
            <a:noFill/>
            <a:miter lim="800000"/>
            <a:headEnd/>
            <a:tailEnd/>
          </a:ln>
        </p:spPr>
      </p:pic>
      <p:graphicFrame>
        <p:nvGraphicFramePr>
          <p:cNvPr id="9" name="Table 8"/>
          <p:cNvGraphicFramePr>
            <a:graphicFrameLocks noGrp="1"/>
          </p:cNvGraphicFramePr>
          <p:nvPr/>
        </p:nvGraphicFramePr>
        <p:xfrm>
          <a:off x="378823" y="719662"/>
          <a:ext cx="11207932" cy="5247985"/>
        </p:xfrm>
        <a:graphic>
          <a:graphicData uri="http://schemas.openxmlformats.org/drawingml/2006/table">
            <a:tbl>
              <a:tblPr/>
              <a:tblGrid>
                <a:gridCol w="588031"/>
                <a:gridCol w="2481708"/>
                <a:gridCol w="1165264"/>
                <a:gridCol w="1501000"/>
                <a:gridCol w="1127959"/>
                <a:gridCol w="1649237"/>
                <a:gridCol w="1120105"/>
                <a:gridCol w="1574628"/>
              </a:tblGrid>
              <a:tr h="422203">
                <a:tc gridSpan="8">
                  <a:txBody>
                    <a:bodyPr/>
                    <a:lstStyle/>
                    <a:p>
                      <a:pPr marL="0" marR="0" algn="ctr">
                        <a:lnSpc>
                          <a:spcPct val="115000"/>
                        </a:lnSpc>
                        <a:spcBef>
                          <a:spcPts val="0"/>
                        </a:spcBef>
                        <a:spcAft>
                          <a:spcPts val="0"/>
                        </a:spcAft>
                      </a:pPr>
                      <a:r>
                        <a:rPr lang="en-US" sz="1800" b="1" dirty="0" smtClean="0">
                          <a:latin typeface="Times New Roman"/>
                          <a:ea typeface="Times New Roman"/>
                          <a:cs typeface="Kalinga"/>
                        </a:rPr>
                        <a:t>District wise </a:t>
                      </a:r>
                      <a:r>
                        <a:rPr lang="en-US" sz="1800" b="1" dirty="0">
                          <a:latin typeface="Times New Roman"/>
                          <a:ea typeface="Times New Roman"/>
                          <a:cs typeface="Kalinga"/>
                        </a:rPr>
                        <a:t>Physical and Financial achievement under  </a:t>
                      </a:r>
                      <a:r>
                        <a:rPr lang="en-US" sz="1800" b="1" dirty="0" smtClean="0">
                          <a:latin typeface="Times New Roman"/>
                          <a:ea typeface="Times New Roman"/>
                          <a:cs typeface="Kalinga"/>
                        </a:rPr>
                        <a:t>IGNDPS</a:t>
                      </a:r>
                      <a:endParaRPr lang="en-US" sz="16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99958">
                <a:tc>
                  <a:txBody>
                    <a:bodyPr/>
                    <a:lstStyle/>
                    <a:p>
                      <a:pPr marL="0" marR="0" algn="ctr">
                        <a:lnSpc>
                          <a:spcPct val="115000"/>
                        </a:lnSpc>
                        <a:spcBef>
                          <a:spcPts val="0"/>
                        </a:spcBef>
                        <a:spcAft>
                          <a:spcPts val="0"/>
                        </a:spcAft>
                      </a:pPr>
                      <a:r>
                        <a:rPr lang="en-US" sz="1600" b="1" dirty="0">
                          <a:latin typeface="Times New Roman"/>
                          <a:ea typeface="Times New Roman"/>
                          <a:cs typeface="Kalinga"/>
                        </a:rPr>
                        <a:t>SI. No.</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dirty="0" smtClean="0">
                        <a:latin typeface="Times New Roman"/>
                        <a:ea typeface="Times New Roman"/>
                        <a:cs typeface="Kalinga"/>
                      </a:endParaRPr>
                    </a:p>
                    <a:p>
                      <a:pPr marL="0" marR="0" algn="ctr">
                        <a:lnSpc>
                          <a:spcPct val="115000"/>
                        </a:lnSpc>
                        <a:spcBef>
                          <a:spcPts val="0"/>
                        </a:spcBef>
                        <a:spcAft>
                          <a:spcPts val="0"/>
                        </a:spcAft>
                      </a:pPr>
                      <a:r>
                        <a:rPr lang="en-US" sz="1600" b="1" dirty="0" smtClean="0">
                          <a:latin typeface="Times New Roman"/>
                          <a:ea typeface="Times New Roman"/>
                          <a:cs typeface="Kalinga"/>
                        </a:rPr>
                        <a:t>Name </a:t>
                      </a:r>
                      <a:r>
                        <a:rPr lang="en-US" sz="1600" b="1" dirty="0">
                          <a:latin typeface="Times New Roman"/>
                          <a:ea typeface="Times New Roman"/>
                          <a:cs typeface="Kalinga"/>
                        </a:rPr>
                        <a:t>of Districts</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dirty="0">
                          <a:latin typeface="Times New Roman"/>
                          <a:ea typeface="Times New Roman"/>
                          <a:cs typeface="Kalinga"/>
                        </a:rPr>
                        <a:t>1</a:t>
                      </a:r>
                      <a:endParaRPr lang="en-US" sz="1600" dirty="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ANGUL</a:t>
                      </a:r>
                      <a:endParaRPr lang="en-US" sz="16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2651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9543600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1955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16184000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2060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6235200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2</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BALESHWAR</a:t>
                      </a:r>
                      <a:endParaRPr lang="en-US" sz="16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4710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12717000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2962</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26449100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4161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10458600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3</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BARGARH</a:t>
                      </a:r>
                      <a:endParaRPr lang="en-US" sz="16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3909</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14072400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3886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27470600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3909</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11794200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4</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BHADRAK</a:t>
                      </a:r>
                      <a:endParaRPr lang="en-US" sz="16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3798</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13672800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2940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23025600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2986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10040400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5</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BOLANGIR</a:t>
                      </a:r>
                      <a:endParaRPr lang="en-US" sz="16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2864</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10310400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2864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20588600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2846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8750400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6</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BOUDH</a:t>
                      </a:r>
                      <a:endParaRPr lang="en-US" sz="16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857</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3085200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857</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6022800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857</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2579400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7</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CUTTACK</a:t>
                      </a:r>
                      <a:endParaRPr lang="en-US" sz="16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5985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21546000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3891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35746800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4267</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15859800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8</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DEOGARH</a:t>
                      </a:r>
                      <a:endParaRPr lang="en-US" sz="16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912</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3823200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912</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6394200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912</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2739600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9</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DHENKANAL</a:t>
                      </a:r>
                      <a:endParaRPr lang="en-US" sz="16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2616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9417600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2268</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16750140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2280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7326000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10</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GAJAPATI</a:t>
                      </a:r>
                      <a:endParaRPr lang="en-US" sz="16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1209</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4352400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1209</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8486800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1209</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3635400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11</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GANJAM</a:t>
                      </a:r>
                      <a:endParaRPr lang="en-US" sz="16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7795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28062000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6525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49941200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7153</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22794600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12</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JAGATSINGHAPUR</a:t>
                      </a:r>
                      <a:endParaRPr lang="en-US" sz="16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2427</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8737200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1946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15095200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2007</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6646200</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13</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JAJPUR</a:t>
                      </a:r>
                      <a:endParaRPr lang="en-US" sz="16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4623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16642800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4347</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31021800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4401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13692600</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14</a:t>
                      </a:r>
                      <a:endParaRPr lang="en-US" sz="16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JHARSUGUDA</a:t>
                      </a:r>
                      <a:endParaRPr lang="en-US" sz="16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1361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4899600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746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7360600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750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3000000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itle 1"/>
          <p:cNvSpPr txBox="1">
            <a:spLocks/>
          </p:cNvSpPr>
          <p:nvPr/>
        </p:nvSpPr>
        <p:spPr>
          <a:xfrm>
            <a:off x="326571" y="170136"/>
            <a:ext cx="11181806" cy="41769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b="1" cap="small" dirty="0" smtClean="0">
                <a:solidFill>
                  <a:srgbClr val="7030A0"/>
                </a:solidFill>
                <a:latin typeface="+mj-lt"/>
                <a:ea typeface="+mj-ea"/>
                <a:cs typeface="+mj-cs"/>
              </a:rPr>
              <a:t>District wise physical and financial achievement under </a:t>
            </a:r>
            <a:r>
              <a:rPr lang="en-US" sz="2400" b="1" cap="small" dirty="0" err="1" smtClean="0">
                <a:solidFill>
                  <a:srgbClr val="7030A0"/>
                </a:solidFill>
                <a:latin typeface="+mj-lt"/>
                <a:ea typeface="+mj-ea"/>
                <a:cs typeface="+mj-cs"/>
              </a:rPr>
              <a:t>igndps</a:t>
            </a:r>
            <a:endParaRPr kumimoji="0" lang="en-US" sz="2400" b="1" i="0" u="none" strike="noStrike" kern="1200" cap="small" spc="0" normalizeH="0" baseline="0" noProof="0" dirty="0">
              <a:ln>
                <a:noFill/>
              </a:ln>
              <a:solidFill>
                <a:srgbClr val="7030A0"/>
              </a:solidFill>
              <a:effectLst/>
              <a:uLnTx/>
              <a:uFillTx/>
              <a:latin typeface="+mj-lt"/>
              <a:ea typeface="+mj-ea"/>
              <a:cs typeface="+mj-cs"/>
            </a:endParaRPr>
          </a:p>
        </p:txBody>
      </p:sp>
      <p:sp>
        <p:nvSpPr>
          <p:cNvPr id="2" name="Slide Number Placeholder 1"/>
          <p:cNvSpPr>
            <a:spLocks noGrp="1"/>
          </p:cNvSpPr>
          <p:nvPr>
            <p:ph type="sldNum" sz="quarter" idx="15"/>
          </p:nvPr>
        </p:nvSpPr>
        <p:spPr/>
        <p:txBody>
          <a:bodyPr/>
          <a:lstStyle/>
          <a:p>
            <a:fld id="{C4E2C466-65E0-41FB-A972-3FD95DE65999}" type="slidenum">
              <a:rPr lang="en-IN" smtClean="0"/>
              <a:pPr/>
              <a:t>10</a:t>
            </a:fld>
            <a:endParaRPr lang="en-IN"/>
          </a:p>
        </p:txBody>
      </p:sp>
    </p:spTree>
    <p:extLst>
      <p:ext uri="{BB962C8B-B14F-4D97-AF65-F5344CB8AC3E}">
        <p14:creationId xmlns:p14="http://schemas.microsoft.com/office/powerpoint/2010/main" val="2710174136"/>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ttp://ssepd.gov.in/sites/default/files/sscepdodisha_logo_2.png"/>
          <p:cNvPicPr/>
          <p:nvPr/>
        </p:nvPicPr>
        <p:blipFill>
          <a:blip r:embed="rId2" cstate="print"/>
          <a:srcRect/>
          <a:stretch>
            <a:fillRect/>
          </a:stretch>
        </p:blipFill>
        <p:spPr bwMode="auto">
          <a:xfrm>
            <a:off x="304800" y="5943601"/>
            <a:ext cx="8153400" cy="914400"/>
          </a:xfrm>
          <a:prstGeom prst="rect">
            <a:avLst/>
          </a:prstGeom>
          <a:noFill/>
          <a:ln w="9525">
            <a:noFill/>
            <a:miter lim="800000"/>
            <a:headEnd/>
            <a:tailEnd/>
          </a:ln>
        </p:spPr>
      </p:pic>
      <p:graphicFrame>
        <p:nvGraphicFramePr>
          <p:cNvPr id="9" name="Table 8"/>
          <p:cNvGraphicFramePr>
            <a:graphicFrameLocks noGrp="1"/>
          </p:cNvGraphicFramePr>
          <p:nvPr/>
        </p:nvGraphicFramePr>
        <p:xfrm>
          <a:off x="378823" y="326565"/>
          <a:ext cx="11129553" cy="5814060"/>
        </p:xfrm>
        <a:graphic>
          <a:graphicData uri="http://schemas.openxmlformats.org/drawingml/2006/table">
            <a:tbl>
              <a:tblPr/>
              <a:tblGrid>
                <a:gridCol w="583919"/>
                <a:gridCol w="2464353"/>
                <a:gridCol w="1157115"/>
                <a:gridCol w="1490503"/>
                <a:gridCol w="1120071"/>
                <a:gridCol w="1637704"/>
                <a:gridCol w="1112272"/>
                <a:gridCol w="1563616"/>
              </a:tblGrid>
              <a:tr h="286229">
                <a:tc gridSpan="8">
                  <a:txBody>
                    <a:bodyPr/>
                    <a:lstStyle/>
                    <a:p>
                      <a:pPr marL="0" marR="0" algn="ctr">
                        <a:lnSpc>
                          <a:spcPct val="115000"/>
                        </a:lnSpc>
                        <a:spcBef>
                          <a:spcPts val="0"/>
                        </a:spcBef>
                        <a:spcAft>
                          <a:spcPts val="0"/>
                        </a:spcAft>
                      </a:pPr>
                      <a:r>
                        <a:rPr lang="en-US" sz="1800" b="1" dirty="0" smtClean="0">
                          <a:latin typeface="Times New Roman"/>
                          <a:ea typeface="Times New Roman"/>
                          <a:cs typeface="Kalinga"/>
                        </a:rPr>
                        <a:t>District wise </a:t>
                      </a:r>
                      <a:r>
                        <a:rPr lang="en-US" sz="1800" b="1" dirty="0">
                          <a:latin typeface="Times New Roman"/>
                          <a:ea typeface="Times New Roman"/>
                          <a:cs typeface="Kalinga"/>
                        </a:rPr>
                        <a:t>Physical and Financial achievement under  </a:t>
                      </a:r>
                      <a:r>
                        <a:rPr lang="en-US" sz="1800" b="1" dirty="0" smtClean="0">
                          <a:latin typeface="Times New Roman"/>
                          <a:ea typeface="Times New Roman"/>
                          <a:cs typeface="Kalinga"/>
                        </a:rPr>
                        <a:t>IGNDPS</a:t>
                      </a:r>
                      <a:endParaRPr lang="en-US" sz="16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08651">
                <a:tc>
                  <a:txBody>
                    <a:bodyPr/>
                    <a:lstStyle/>
                    <a:p>
                      <a:pPr marL="0" marR="0" algn="ctr">
                        <a:lnSpc>
                          <a:spcPct val="100000"/>
                        </a:lnSpc>
                        <a:spcBef>
                          <a:spcPts val="0"/>
                        </a:spcBef>
                        <a:spcAft>
                          <a:spcPts val="0"/>
                        </a:spcAft>
                      </a:pPr>
                      <a:r>
                        <a:rPr lang="en-US" sz="1600" b="1" dirty="0">
                          <a:latin typeface="Times New Roman"/>
                          <a:ea typeface="Times New Roman"/>
                          <a:cs typeface="Kalinga"/>
                        </a:rPr>
                        <a:t>SI. No.</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endParaRPr lang="en-US" sz="1600" b="1" dirty="0" smtClean="0">
                        <a:latin typeface="Times New Roman"/>
                        <a:ea typeface="Times New Roman"/>
                        <a:cs typeface="Kalinga"/>
                      </a:endParaRPr>
                    </a:p>
                    <a:p>
                      <a:pPr marL="0" marR="0" algn="ctr">
                        <a:lnSpc>
                          <a:spcPct val="100000"/>
                        </a:lnSpc>
                        <a:spcBef>
                          <a:spcPts val="0"/>
                        </a:spcBef>
                        <a:spcAft>
                          <a:spcPts val="0"/>
                        </a:spcAft>
                      </a:pPr>
                      <a:r>
                        <a:rPr lang="en-US" sz="1600" b="1" dirty="0" smtClean="0">
                          <a:latin typeface="Times New Roman"/>
                          <a:ea typeface="Times New Roman"/>
                          <a:cs typeface="Kalinga"/>
                        </a:rPr>
                        <a:t>Name </a:t>
                      </a:r>
                      <a:r>
                        <a:rPr lang="en-US" sz="1600" b="1" dirty="0">
                          <a:latin typeface="Times New Roman"/>
                          <a:ea typeface="Times New Roman"/>
                          <a:cs typeface="Kalinga"/>
                        </a:rPr>
                        <a:t>of Districts</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dirty="0">
                          <a:latin typeface="Times New Roman"/>
                          <a:ea typeface="Times New Roman"/>
                          <a:cs typeface="Kalinga"/>
                        </a:rPr>
                        <a:t>15</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KALAHANDI</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2898</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10432800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2894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20439300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2913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8800200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KANDHAMAL</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1631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11678400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1424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10739800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1535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4744200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17</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KENDRAPARA</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3244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5975100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2970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21434400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3244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9867600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KENDUJHAR</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3082</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18118800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1620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15904000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1735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6905400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19</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KHORDHA</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5544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9075600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4886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33713200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5008</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15066000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KORAPUT</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2521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3513600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2512</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17713200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2518</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7592400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21</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MALKANGIRI</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976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17362800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976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6858800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976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2937600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22</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MAYURBHANJ</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4823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9010800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3569</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28877200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4823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14692200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23</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NABARANGAPUR</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2503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7653600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2446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16895200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2466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7472400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24</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NAYAGARH</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2126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4442400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2017</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14336400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2126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6480000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NUAPADA</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1234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5534100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1234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8654500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1234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3727200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PURI</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4854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17474400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3074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27264800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3281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5905800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27</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RAYAGADA</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1904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6854400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1153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10304400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1154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4384800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SAMBALPUR</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2630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9468000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2373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17692200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2373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7500600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29</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SONEPUR</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1198</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4312800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1198</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8426800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1198</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3608400</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dirty="0">
                          <a:latin typeface="Times New Roman"/>
                          <a:ea typeface="Times New Roman"/>
                          <a:cs typeface="Kalinga"/>
                        </a:rPr>
                        <a:t>30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SUNDARGARH</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3869</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13928400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2861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22979400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3263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10629000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00000"/>
                        </a:lnSpc>
                        <a:spcBef>
                          <a:spcPts val="0"/>
                        </a:spcBef>
                        <a:spcAft>
                          <a:spcPts val="0"/>
                        </a:spcAft>
                      </a:pPr>
                      <a:endParaRPr lang="en-US" sz="1600" dirty="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pPr>
                      <a:r>
                        <a:rPr lang="en-US" sz="1600" dirty="0" smtClean="0"/>
                        <a:t>TOTAL</a:t>
                      </a:r>
                      <a:endParaRPr lang="en-US" sz="1600" dirty="0"/>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Kalinga"/>
                        </a:rPr>
                        <a:t>90754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Kalinga"/>
                        </a:rPr>
                        <a:t>315718200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Kalinga"/>
                        </a:rPr>
                        <a:t>74515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Kalinga"/>
                        </a:rPr>
                        <a:t>572771040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Kalinga"/>
                        </a:rPr>
                        <a:t>79645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245866200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itle 1"/>
          <p:cNvSpPr txBox="1">
            <a:spLocks/>
          </p:cNvSpPr>
          <p:nvPr/>
        </p:nvSpPr>
        <p:spPr>
          <a:xfrm>
            <a:off x="326571" y="0"/>
            <a:ext cx="11181806" cy="33963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000" b="1" cap="small" dirty="0" smtClean="0">
                <a:solidFill>
                  <a:srgbClr val="7030A0"/>
                </a:solidFill>
                <a:latin typeface="+mj-lt"/>
                <a:ea typeface="+mj-ea"/>
                <a:cs typeface="+mj-cs"/>
              </a:rPr>
              <a:t>District wise physical and financial achievement under </a:t>
            </a:r>
            <a:r>
              <a:rPr lang="en-US" sz="2000" b="1" cap="small" dirty="0" err="1" smtClean="0">
                <a:solidFill>
                  <a:srgbClr val="7030A0"/>
                </a:solidFill>
                <a:latin typeface="+mj-lt"/>
                <a:ea typeface="+mj-ea"/>
                <a:cs typeface="+mj-cs"/>
              </a:rPr>
              <a:t>igndps</a:t>
            </a:r>
            <a:endParaRPr kumimoji="0" lang="en-US" sz="2000" b="1" i="0" u="none" strike="noStrike" kern="1200" cap="small" spc="0" normalizeH="0" baseline="0" noProof="0" dirty="0">
              <a:ln>
                <a:noFill/>
              </a:ln>
              <a:solidFill>
                <a:srgbClr val="7030A0"/>
              </a:solidFill>
              <a:effectLst/>
              <a:uLnTx/>
              <a:uFillTx/>
              <a:latin typeface="+mj-lt"/>
              <a:ea typeface="+mj-ea"/>
              <a:cs typeface="+mj-cs"/>
            </a:endParaRPr>
          </a:p>
        </p:txBody>
      </p:sp>
      <p:sp>
        <p:nvSpPr>
          <p:cNvPr id="2" name="Slide Number Placeholder 1"/>
          <p:cNvSpPr>
            <a:spLocks noGrp="1"/>
          </p:cNvSpPr>
          <p:nvPr>
            <p:ph type="sldNum" sz="quarter" idx="15"/>
          </p:nvPr>
        </p:nvSpPr>
        <p:spPr/>
        <p:txBody>
          <a:bodyPr/>
          <a:lstStyle/>
          <a:p>
            <a:fld id="{C4E2C466-65E0-41FB-A972-3FD95DE65999}" type="slidenum">
              <a:rPr lang="en-IN" smtClean="0"/>
              <a:pPr/>
              <a:t>11</a:t>
            </a:fld>
            <a:endParaRPr lang="en-IN"/>
          </a:p>
        </p:txBody>
      </p:sp>
    </p:spTree>
    <p:extLst>
      <p:ext uri="{BB962C8B-B14F-4D97-AF65-F5344CB8AC3E}">
        <p14:creationId xmlns:p14="http://schemas.microsoft.com/office/powerpoint/2010/main" val="2710174136"/>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sepd.gov.in/sites/default/files/sscepdodisha_logo_2.png"/>
          <p:cNvPicPr/>
          <p:nvPr/>
        </p:nvPicPr>
        <p:blipFill>
          <a:blip r:embed="rId2" cstate="print"/>
          <a:srcRect/>
          <a:stretch>
            <a:fillRect/>
          </a:stretch>
        </p:blipFill>
        <p:spPr bwMode="auto">
          <a:xfrm>
            <a:off x="304800" y="5969727"/>
            <a:ext cx="8153400" cy="888274"/>
          </a:xfrm>
          <a:prstGeom prst="rect">
            <a:avLst/>
          </a:prstGeom>
          <a:noFill/>
          <a:ln w="9525">
            <a:noFill/>
            <a:miter lim="800000"/>
            <a:headEnd/>
            <a:tailEnd/>
          </a:ln>
        </p:spPr>
      </p:pic>
      <p:sp>
        <p:nvSpPr>
          <p:cNvPr id="5" name="Rectangle 4"/>
          <p:cNvSpPr/>
          <p:nvPr/>
        </p:nvSpPr>
        <p:spPr>
          <a:xfrm>
            <a:off x="627016" y="966652"/>
            <a:ext cx="10802983" cy="2492990"/>
          </a:xfrm>
          <a:prstGeom prst="rect">
            <a:avLst/>
          </a:prstGeom>
        </p:spPr>
        <p:txBody>
          <a:bodyPr wrap="square">
            <a:spAutoFit/>
          </a:bodyPr>
          <a:lstStyle/>
          <a:p>
            <a:pPr algn="just">
              <a:lnSpc>
                <a:spcPct val="150000"/>
              </a:lnSpc>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p:txBody>
      </p:sp>
      <p:sp>
        <p:nvSpPr>
          <p:cNvPr id="6" name="Title 1"/>
          <p:cNvSpPr txBox="1">
            <a:spLocks/>
          </p:cNvSpPr>
          <p:nvPr/>
        </p:nvSpPr>
        <p:spPr>
          <a:xfrm>
            <a:off x="326571" y="170135"/>
            <a:ext cx="11181806" cy="535259"/>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Madhu</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babu</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pension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yojana</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mbpy</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a:t>
            </a:r>
            <a:endParaRPr kumimoji="0" lang="en-US" sz="2600" b="1" i="0" u="none" strike="noStrike" kern="1200" cap="small" spc="0" normalizeH="0" baseline="0" noProof="0" dirty="0">
              <a:ln>
                <a:noFill/>
              </a:ln>
              <a:solidFill>
                <a:srgbClr val="7030A0"/>
              </a:solidFill>
              <a:effectLst/>
              <a:uLnTx/>
              <a:uFillTx/>
              <a:latin typeface="+mj-lt"/>
              <a:ea typeface="+mj-ea"/>
              <a:cs typeface="+mj-cs"/>
            </a:endParaRPr>
          </a:p>
        </p:txBody>
      </p:sp>
      <p:sp>
        <p:nvSpPr>
          <p:cNvPr id="7" name="Rectangle 6"/>
          <p:cNvSpPr/>
          <p:nvPr/>
        </p:nvSpPr>
        <p:spPr>
          <a:xfrm>
            <a:off x="796834" y="731520"/>
            <a:ext cx="10659292" cy="4478149"/>
          </a:xfrm>
          <a:prstGeom prst="rect">
            <a:avLst/>
          </a:prstGeom>
        </p:spPr>
        <p:txBody>
          <a:bodyPr wrap="square">
            <a:spAutoFit/>
          </a:bodyPr>
          <a:lstStyle/>
          <a:p>
            <a:pPr marL="514350" indent="-514350">
              <a:lnSpc>
                <a:spcPct val="150000"/>
              </a:lnSpc>
            </a:pPr>
            <a:r>
              <a:rPr lang="en-IN" sz="2000" b="1" dirty="0" smtClean="0">
                <a:latin typeface="Times New Roman" pitchFamily="18" charset="0"/>
                <a:cs typeface="Times New Roman" pitchFamily="18" charset="0"/>
              </a:rPr>
              <a:t>4.	</a:t>
            </a:r>
            <a:r>
              <a:rPr lang="en-IN" sz="2000" b="1" dirty="0" err="1" smtClean="0">
                <a:latin typeface="Times New Roman" pitchFamily="18" charset="0"/>
                <a:cs typeface="Times New Roman" pitchFamily="18" charset="0"/>
              </a:rPr>
              <a:t>Madhu</a:t>
            </a:r>
            <a:r>
              <a:rPr lang="en-IN" sz="2000" b="1" dirty="0" smtClean="0">
                <a:latin typeface="Times New Roman" pitchFamily="18" charset="0"/>
                <a:cs typeface="Times New Roman" pitchFamily="18" charset="0"/>
              </a:rPr>
              <a:t>  </a:t>
            </a:r>
            <a:r>
              <a:rPr lang="en-IN" sz="2000" b="1" dirty="0" err="1" smtClean="0">
                <a:latin typeface="Times New Roman" pitchFamily="18" charset="0"/>
                <a:cs typeface="Times New Roman" pitchFamily="18" charset="0"/>
              </a:rPr>
              <a:t>Babu</a:t>
            </a:r>
            <a:r>
              <a:rPr lang="en-IN" sz="2000" b="1" dirty="0" smtClean="0">
                <a:latin typeface="Times New Roman" pitchFamily="18" charset="0"/>
                <a:cs typeface="Times New Roman" pitchFamily="18" charset="0"/>
              </a:rPr>
              <a:t> Pension </a:t>
            </a:r>
            <a:r>
              <a:rPr lang="en-IN" sz="2000" b="1" dirty="0" err="1" smtClean="0">
                <a:latin typeface="Times New Roman" pitchFamily="18" charset="0"/>
                <a:cs typeface="Times New Roman" pitchFamily="18" charset="0"/>
              </a:rPr>
              <a:t>Yojana</a:t>
            </a:r>
            <a:r>
              <a:rPr lang="en-IN" sz="2000" b="1" dirty="0" smtClean="0">
                <a:latin typeface="Times New Roman" pitchFamily="18" charset="0"/>
                <a:cs typeface="Times New Roman" pitchFamily="18" charset="0"/>
              </a:rPr>
              <a:t> (MBPY)</a:t>
            </a:r>
          </a:p>
          <a:p>
            <a:pPr marL="514350" indent="-514350" algn="just">
              <a:lnSpc>
                <a:spcPct val="150000"/>
              </a:lnSpc>
            </a:pPr>
            <a:r>
              <a:rPr lang="en-US"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To Compensate for the loss of earning capacity of citizens such as the elderly, diseased, invalid and widows and to protect them from impending destitution the State Government has instituted the </a:t>
            </a:r>
            <a:r>
              <a:rPr lang="en-IN" sz="2000" dirty="0" err="1" smtClean="0">
                <a:latin typeface="Times New Roman" pitchFamily="18" charset="0"/>
                <a:cs typeface="Times New Roman" pitchFamily="18" charset="0"/>
              </a:rPr>
              <a:t>Madhu</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Babu</a:t>
            </a:r>
            <a:r>
              <a:rPr lang="en-IN" sz="2000" dirty="0" smtClean="0">
                <a:latin typeface="Times New Roman" pitchFamily="18" charset="0"/>
                <a:cs typeface="Times New Roman" pitchFamily="18" charset="0"/>
              </a:rPr>
              <a:t> Pension </a:t>
            </a:r>
            <a:r>
              <a:rPr lang="en-IN" sz="2000" dirty="0" err="1" smtClean="0">
                <a:latin typeface="Times New Roman" pitchFamily="18" charset="0"/>
                <a:cs typeface="Times New Roman" pitchFamily="18" charset="0"/>
              </a:rPr>
              <a:t>Yojana</a:t>
            </a:r>
            <a:r>
              <a:rPr lang="en-IN" sz="2000" dirty="0" smtClean="0">
                <a:latin typeface="Times New Roman" pitchFamily="18" charset="0"/>
                <a:cs typeface="Times New Roman" pitchFamily="18" charset="0"/>
              </a:rPr>
              <a:t>. </a:t>
            </a:r>
          </a:p>
          <a:p>
            <a:pPr marL="514350" indent="-514350" algn="just">
              <a:lnSpc>
                <a:spcPct val="150000"/>
              </a:lnSpc>
            </a:pPr>
            <a:r>
              <a:rPr lang="en-IN" sz="2000"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Madhu</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Babu</a:t>
            </a:r>
            <a:r>
              <a:rPr lang="en-IN" dirty="0" smtClean="0">
                <a:latin typeface="Times New Roman" pitchFamily="18" charset="0"/>
                <a:cs typeface="Times New Roman" pitchFamily="18" charset="0"/>
              </a:rPr>
              <a:t> Pension </a:t>
            </a:r>
            <a:r>
              <a:rPr lang="en-IN" dirty="0" err="1" smtClean="0">
                <a:latin typeface="Times New Roman" pitchFamily="18" charset="0"/>
                <a:cs typeface="Times New Roman" pitchFamily="18" charset="0"/>
              </a:rPr>
              <a:t>Yojana</a:t>
            </a:r>
            <a:r>
              <a:rPr lang="en-IN"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MBPY) has been introduced in the state of </a:t>
            </a:r>
            <a:r>
              <a:rPr lang="en-US" dirty="0" err="1" smtClean="0">
                <a:latin typeface="Times New Roman" pitchFamily="18" charset="0"/>
                <a:cs typeface="Times New Roman" pitchFamily="18" charset="0"/>
              </a:rPr>
              <a:t>Odisha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w.e.f</a:t>
            </a:r>
            <a:r>
              <a:rPr lang="en-US" dirty="0" smtClean="0">
                <a:latin typeface="Times New Roman" pitchFamily="18" charset="0"/>
                <a:cs typeface="Times New Roman" pitchFamily="18" charset="0"/>
              </a:rPr>
              <a:t> 01.01.2008 by merging two pension schemes. i.e. State Old Age Pension Scheme and </a:t>
            </a:r>
            <a:r>
              <a:rPr lang="en-US" dirty="0" err="1" smtClean="0">
                <a:latin typeface="Times New Roman" pitchFamily="18" charset="0"/>
                <a:cs typeface="Times New Roman" pitchFamily="18" charset="0"/>
              </a:rPr>
              <a:t>Odisha</a:t>
            </a:r>
            <a:r>
              <a:rPr lang="en-US" dirty="0" smtClean="0">
                <a:latin typeface="Times New Roman" pitchFamily="18" charset="0"/>
                <a:cs typeface="Times New Roman" pitchFamily="18" charset="0"/>
              </a:rPr>
              <a:t> Disability Pension Scheme. All the beneficiaries being covered under the State Old Age Pension Scheme and the </a:t>
            </a:r>
            <a:r>
              <a:rPr lang="en-US" dirty="0" err="1" smtClean="0">
                <a:latin typeface="Times New Roman" pitchFamily="18" charset="0"/>
                <a:cs typeface="Times New Roman" pitchFamily="18" charset="0"/>
              </a:rPr>
              <a:t>Odisha</a:t>
            </a:r>
            <a:r>
              <a:rPr lang="en-US" dirty="0" smtClean="0">
                <a:latin typeface="Times New Roman" pitchFamily="18" charset="0"/>
                <a:cs typeface="Times New Roman" pitchFamily="18" charset="0"/>
              </a:rPr>
              <a:t> Disability Pension Scheme in the State have been subsumed  under </a:t>
            </a:r>
            <a:r>
              <a:rPr lang="en-US" dirty="0" err="1" smtClean="0">
                <a:latin typeface="Times New Roman" pitchFamily="18" charset="0"/>
                <a:cs typeface="Times New Roman" pitchFamily="18" charset="0"/>
              </a:rPr>
              <a:t>Madhu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Babu</a:t>
            </a:r>
            <a:r>
              <a:rPr lang="en-US" dirty="0" smtClean="0">
                <a:latin typeface="Times New Roman" pitchFamily="18" charset="0"/>
                <a:cs typeface="Times New Roman" pitchFamily="18" charset="0"/>
              </a:rPr>
              <a:t> Pension </a:t>
            </a:r>
            <a:r>
              <a:rPr lang="en-US" dirty="0" err="1" smtClean="0">
                <a:latin typeface="Times New Roman" pitchFamily="18" charset="0"/>
                <a:cs typeface="Times New Roman" pitchFamily="18" charset="0"/>
              </a:rPr>
              <a:t>Yojana</a:t>
            </a:r>
            <a:r>
              <a:rPr lang="en-US" dirty="0" smtClean="0">
                <a:latin typeface="Times New Roman" pitchFamily="18" charset="0"/>
                <a:cs typeface="Times New Roman" pitchFamily="18" charset="0"/>
              </a:rPr>
              <a:t> from the date it came in to force i.e., 01.01.2008. </a:t>
            </a:r>
          </a:p>
          <a:p>
            <a:pPr marL="514350" indent="-514350" algn="just">
              <a:lnSpc>
                <a:spcPct val="150000"/>
              </a:lnSpc>
              <a:buFont typeface="+mj-lt"/>
              <a:buAutoNum type="romanLcPeriod"/>
            </a:pPr>
            <a:r>
              <a:rPr lang="en-US" dirty="0" smtClean="0">
                <a:latin typeface="Times New Roman" pitchFamily="18" charset="0"/>
                <a:cs typeface="Times New Roman" pitchFamily="18" charset="0"/>
              </a:rPr>
              <a:t>At present 79,645 beneficiaries have been covered under this Scheme.</a:t>
            </a:r>
            <a:endParaRPr lang="en-IN" dirty="0" smtClean="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C4E2C466-65E0-41FB-A972-3FD95DE65999}" type="slidenum">
              <a:rPr lang="en-IN" smtClean="0"/>
              <a:pPr/>
              <a:t>12</a:t>
            </a:fld>
            <a:endParaRPr lang="en-IN"/>
          </a:p>
        </p:txBody>
      </p:sp>
    </p:spTree>
    <p:extLst>
      <p:ext uri="{BB962C8B-B14F-4D97-AF65-F5344CB8AC3E}">
        <p14:creationId xmlns:p14="http://schemas.microsoft.com/office/powerpoint/2010/main" val="2163980870"/>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sepd.gov.in/sites/default/files/sscepdodisha_logo_2.png"/>
          <p:cNvPicPr/>
          <p:nvPr/>
        </p:nvPicPr>
        <p:blipFill>
          <a:blip r:embed="rId2" cstate="print"/>
          <a:srcRect/>
          <a:stretch>
            <a:fillRect/>
          </a:stretch>
        </p:blipFill>
        <p:spPr bwMode="auto">
          <a:xfrm>
            <a:off x="304800" y="5969727"/>
            <a:ext cx="8153400" cy="888274"/>
          </a:xfrm>
          <a:prstGeom prst="rect">
            <a:avLst/>
          </a:prstGeom>
          <a:noFill/>
          <a:ln w="9525">
            <a:noFill/>
            <a:miter lim="800000"/>
            <a:headEnd/>
            <a:tailEnd/>
          </a:ln>
        </p:spPr>
      </p:pic>
      <p:sp>
        <p:nvSpPr>
          <p:cNvPr id="5" name="Rectangle 4"/>
          <p:cNvSpPr/>
          <p:nvPr/>
        </p:nvSpPr>
        <p:spPr>
          <a:xfrm>
            <a:off x="627016" y="966652"/>
            <a:ext cx="10802983" cy="2492990"/>
          </a:xfrm>
          <a:prstGeom prst="rect">
            <a:avLst/>
          </a:prstGeom>
        </p:spPr>
        <p:txBody>
          <a:bodyPr wrap="square">
            <a:spAutoFit/>
          </a:bodyPr>
          <a:lstStyle/>
          <a:p>
            <a:pPr algn="just">
              <a:lnSpc>
                <a:spcPct val="150000"/>
              </a:lnSpc>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p:txBody>
      </p:sp>
      <p:sp>
        <p:nvSpPr>
          <p:cNvPr id="6" name="Title 1"/>
          <p:cNvSpPr txBox="1">
            <a:spLocks/>
          </p:cNvSpPr>
          <p:nvPr/>
        </p:nvSpPr>
        <p:spPr>
          <a:xfrm>
            <a:off x="326571" y="170135"/>
            <a:ext cx="11181806" cy="535259"/>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Madhu</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babu</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pension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yojana</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mbpy</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a:t>
            </a:r>
            <a:endParaRPr kumimoji="0" lang="en-US" sz="2600" b="1" i="0" u="none" strike="noStrike" kern="1200" cap="small" spc="0" normalizeH="0" baseline="0" noProof="0" dirty="0">
              <a:ln>
                <a:noFill/>
              </a:ln>
              <a:solidFill>
                <a:srgbClr val="7030A0"/>
              </a:solidFill>
              <a:effectLst/>
              <a:uLnTx/>
              <a:uFillTx/>
              <a:latin typeface="+mj-lt"/>
              <a:ea typeface="+mj-ea"/>
              <a:cs typeface="+mj-cs"/>
            </a:endParaRPr>
          </a:p>
        </p:txBody>
      </p:sp>
      <p:graphicFrame>
        <p:nvGraphicFramePr>
          <p:cNvPr id="9" name="Table 8"/>
          <p:cNvGraphicFramePr>
            <a:graphicFrameLocks noGrp="1"/>
          </p:cNvGraphicFramePr>
          <p:nvPr/>
        </p:nvGraphicFramePr>
        <p:xfrm>
          <a:off x="1692366" y="953590"/>
          <a:ext cx="8705668" cy="3633439"/>
        </p:xfrm>
        <a:graphic>
          <a:graphicData uri="http://schemas.openxmlformats.org/drawingml/2006/table">
            <a:tbl>
              <a:tblPr firstRow="1" bandRow="1">
                <a:tableStyleId>{5940675A-B579-460E-94D1-54222C63F5DA}</a:tableStyleId>
              </a:tblPr>
              <a:tblGrid>
                <a:gridCol w="3266181"/>
                <a:gridCol w="5439487"/>
              </a:tblGrid>
              <a:tr h="402559">
                <a:tc>
                  <a:txBody>
                    <a:bodyPr/>
                    <a:lstStyle/>
                    <a:p>
                      <a:pPr algn="ctr"/>
                      <a:r>
                        <a:rPr lang="en-US" sz="2000" b="1" dirty="0" smtClean="0">
                          <a:latin typeface="Times New Roman" pitchFamily="18" charset="0"/>
                          <a:cs typeface="Times New Roman" pitchFamily="18" charset="0"/>
                        </a:rPr>
                        <a:t>Eligibility </a:t>
                      </a:r>
                      <a:endParaRPr lang="en-US" sz="2000" b="1" dirty="0">
                        <a:solidFill>
                          <a:schemeClr val="tx1">
                            <a:lumMod val="85000"/>
                            <a:lumOff val="15000"/>
                          </a:schemeClr>
                        </a:solidFill>
                        <a:latin typeface="Times New Roman" pitchFamily="18" charset="0"/>
                        <a:cs typeface="Times New Roman" pitchFamily="18" charset="0"/>
                      </a:endParaRPr>
                    </a:p>
                  </a:txBody>
                  <a:tcPr/>
                </a:tc>
                <a:tc>
                  <a:txBody>
                    <a:bodyPr/>
                    <a:lstStyle/>
                    <a:p>
                      <a:pPr algn="ctr"/>
                      <a:r>
                        <a:rPr lang="en-US" sz="2000" b="1" dirty="0" smtClean="0">
                          <a:latin typeface="Times New Roman" pitchFamily="18" charset="0"/>
                          <a:cs typeface="Times New Roman" pitchFamily="18" charset="0"/>
                        </a:rPr>
                        <a:t> Financial Assistance (In Rs.)</a:t>
                      </a:r>
                      <a:endParaRPr lang="en-US" sz="2000" b="1" dirty="0">
                        <a:solidFill>
                          <a:schemeClr val="tx1">
                            <a:lumMod val="85000"/>
                            <a:lumOff val="15000"/>
                          </a:schemeClr>
                        </a:solidFill>
                        <a:latin typeface="Times New Roman" pitchFamily="18" charset="0"/>
                        <a:cs typeface="Times New Roman" pitchFamily="18" charset="0"/>
                      </a:endParaRPr>
                    </a:p>
                  </a:txBody>
                  <a:tcPr/>
                </a:tc>
              </a:tr>
              <a:tr h="786159">
                <a:tc>
                  <a:txBody>
                    <a:bodyPr/>
                    <a:lstStyle/>
                    <a:p>
                      <a:pPr algn="l"/>
                      <a:r>
                        <a:rPr kumimoji="0" lang="en-US" sz="2000" kern="1200" dirty="0" smtClean="0">
                          <a:solidFill>
                            <a:schemeClr val="tx1"/>
                          </a:solidFill>
                          <a:latin typeface="Times New Roman" pitchFamily="18" charset="0"/>
                          <a:ea typeface="+mn-ea"/>
                          <a:cs typeface="Times New Roman" pitchFamily="18" charset="0"/>
                        </a:rPr>
                        <a:t>BPL Card holders or Families having annual income less than ₹24000/-</a:t>
                      </a:r>
                      <a:endParaRPr lang="en-US" sz="2000" dirty="0">
                        <a:latin typeface="Times New Roman" pitchFamily="18" charset="0"/>
                        <a:cs typeface="Times New Roman" pitchFamily="18" charset="0"/>
                      </a:endParaRPr>
                    </a:p>
                  </a:txBody>
                  <a:tcPr/>
                </a:tc>
                <a:tc>
                  <a:txBody>
                    <a:bodyPr/>
                    <a:lstStyle/>
                    <a:p>
                      <a:pPr algn="ctr"/>
                      <a:endParaRPr kumimoji="0" lang="en-US" sz="2000" kern="1200" dirty="0" smtClean="0">
                        <a:solidFill>
                          <a:schemeClr val="tx1"/>
                        </a:solidFill>
                        <a:latin typeface="Times New Roman" pitchFamily="18" charset="0"/>
                        <a:ea typeface="+mn-ea"/>
                        <a:cs typeface="Times New Roman" pitchFamily="18" charset="0"/>
                      </a:endParaRPr>
                    </a:p>
                    <a:p>
                      <a:pPr algn="ctr"/>
                      <a:r>
                        <a:rPr kumimoji="0" lang="en-US" sz="2000" kern="1200" dirty="0" smtClean="0">
                          <a:solidFill>
                            <a:schemeClr val="tx1"/>
                          </a:solidFill>
                          <a:latin typeface="Times New Roman" pitchFamily="18" charset="0"/>
                          <a:ea typeface="+mn-ea"/>
                          <a:cs typeface="Times New Roman" pitchFamily="18" charset="0"/>
                        </a:rPr>
                        <a:t>₹300/- Per month up to</a:t>
                      </a:r>
                    </a:p>
                    <a:p>
                      <a:pPr algn="ctr"/>
                      <a:r>
                        <a:rPr kumimoji="0" lang="en-US" sz="2000" kern="1200" dirty="0" smtClean="0">
                          <a:solidFill>
                            <a:schemeClr val="tx1"/>
                          </a:solidFill>
                          <a:latin typeface="Times New Roman" pitchFamily="18" charset="0"/>
                          <a:ea typeface="+mn-ea"/>
                          <a:cs typeface="Times New Roman" pitchFamily="18" charset="0"/>
                        </a:rPr>
                        <a:t>79 years of age</a:t>
                      </a:r>
                    </a:p>
                    <a:p>
                      <a:pPr algn="ctr"/>
                      <a:endParaRPr kumimoji="0" lang="en-US" sz="2000" kern="1200" dirty="0" smtClean="0">
                        <a:solidFill>
                          <a:schemeClr val="tx1"/>
                        </a:solidFill>
                        <a:latin typeface="Times New Roman" pitchFamily="18" charset="0"/>
                        <a:ea typeface="+mn-ea"/>
                        <a:cs typeface="Times New Roman" pitchFamily="18" charset="0"/>
                      </a:endParaRPr>
                    </a:p>
                    <a:p>
                      <a:pPr algn="ctr"/>
                      <a:endParaRPr kumimoji="0" lang="en-US" sz="2000" kern="1200" dirty="0">
                        <a:solidFill>
                          <a:schemeClr val="tx1"/>
                        </a:solidFill>
                        <a:latin typeface="Times New Roman" pitchFamily="18" charset="0"/>
                        <a:ea typeface="+mn-ea"/>
                        <a:cs typeface="Times New Roman" pitchFamily="18" charset="0"/>
                      </a:endParaRPr>
                    </a:p>
                  </a:txBody>
                  <a:tcPr/>
                </a:tc>
              </a:tr>
              <a:tr h="306727">
                <a:tc>
                  <a:txBody>
                    <a:bodyPr/>
                    <a:lstStyle/>
                    <a:p>
                      <a:pPr algn="l"/>
                      <a:r>
                        <a:rPr kumimoji="0" lang="en-US" sz="2000" kern="1200" dirty="0" smtClean="0">
                          <a:solidFill>
                            <a:schemeClr val="tx1"/>
                          </a:solidFill>
                          <a:latin typeface="Times New Roman" pitchFamily="18" charset="0"/>
                          <a:ea typeface="+mn-ea"/>
                          <a:cs typeface="Times New Roman" pitchFamily="18" charset="0"/>
                        </a:rPr>
                        <a:t>Disabled persons having 40% and above disability  / pension for unmarried women having 30 years of age and above</a:t>
                      </a:r>
                      <a:endParaRPr lang="en-US" sz="2000" dirty="0">
                        <a:latin typeface="Times New Roman" pitchFamily="18" charset="0"/>
                        <a:cs typeface="Times New Roman" pitchFamily="18" charset="0"/>
                      </a:endParaRPr>
                    </a:p>
                  </a:txBody>
                  <a:tcPr/>
                </a:tc>
                <a:tc>
                  <a:txBody>
                    <a:bodyPr/>
                    <a:lstStyle/>
                    <a:p>
                      <a:pPr algn="ctr"/>
                      <a:endParaRPr kumimoji="0" lang="en-US" sz="2000" kern="1200" dirty="0" smtClean="0">
                        <a:solidFill>
                          <a:schemeClr val="tx1"/>
                        </a:solidFill>
                        <a:latin typeface="Times New Roman" pitchFamily="18" charset="0"/>
                        <a:ea typeface="+mn-ea"/>
                        <a:cs typeface="Times New Roman" pitchFamily="18" charset="0"/>
                      </a:endParaRPr>
                    </a:p>
                    <a:p>
                      <a:pPr algn="ctr"/>
                      <a:r>
                        <a:rPr kumimoji="0" lang="en-US" sz="2000" kern="1200" dirty="0" smtClean="0">
                          <a:solidFill>
                            <a:schemeClr val="tx1"/>
                          </a:solidFill>
                          <a:latin typeface="Times New Roman" pitchFamily="18" charset="0"/>
                          <a:ea typeface="+mn-ea"/>
                          <a:cs typeface="Times New Roman" pitchFamily="18" charset="0"/>
                        </a:rPr>
                        <a:t>₹500/- Per month</a:t>
                      </a:r>
                    </a:p>
                    <a:p>
                      <a:pPr algn="ctr"/>
                      <a:r>
                        <a:rPr kumimoji="0" lang="en-US" sz="2000" kern="1200" dirty="0" smtClean="0">
                          <a:solidFill>
                            <a:schemeClr val="tx1"/>
                          </a:solidFill>
                          <a:latin typeface="Times New Roman" pitchFamily="18" charset="0"/>
                          <a:ea typeface="+mn-ea"/>
                          <a:cs typeface="Times New Roman" pitchFamily="18" charset="0"/>
                        </a:rPr>
                        <a:t>80 years and above</a:t>
                      </a:r>
                      <a:endParaRPr lang="en-US" sz="2000" dirty="0">
                        <a:latin typeface="Times New Roman" pitchFamily="18" charset="0"/>
                        <a:cs typeface="Times New Roman" pitchFamily="18" charset="0"/>
                      </a:endParaRPr>
                    </a:p>
                  </a:txBody>
                  <a:tcPr/>
                </a:tc>
              </a:tr>
            </a:tbl>
          </a:graphicData>
        </a:graphic>
      </p:graphicFrame>
      <p:sp>
        <p:nvSpPr>
          <p:cNvPr id="2" name="Slide Number Placeholder 1"/>
          <p:cNvSpPr>
            <a:spLocks noGrp="1"/>
          </p:cNvSpPr>
          <p:nvPr>
            <p:ph type="sldNum" sz="quarter" idx="12"/>
          </p:nvPr>
        </p:nvSpPr>
        <p:spPr/>
        <p:txBody>
          <a:bodyPr/>
          <a:lstStyle/>
          <a:p>
            <a:fld id="{C4E2C466-65E0-41FB-A972-3FD95DE65999}" type="slidenum">
              <a:rPr lang="en-IN" smtClean="0"/>
              <a:pPr/>
              <a:t>13</a:t>
            </a:fld>
            <a:endParaRPr lang="en-IN"/>
          </a:p>
        </p:txBody>
      </p:sp>
    </p:spTree>
    <p:extLst>
      <p:ext uri="{BB962C8B-B14F-4D97-AF65-F5344CB8AC3E}">
        <p14:creationId xmlns:p14="http://schemas.microsoft.com/office/powerpoint/2010/main" val="216398087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sepd.gov.in/sites/default/files/sscepdodisha_logo_2.png"/>
          <p:cNvPicPr/>
          <p:nvPr/>
        </p:nvPicPr>
        <p:blipFill>
          <a:blip r:embed="rId2" cstate="print"/>
          <a:srcRect/>
          <a:stretch>
            <a:fillRect/>
          </a:stretch>
        </p:blipFill>
        <p:spPr bwMode="auto">
          <a:xfrm>
            <a:off x="304800" y="5969727"/>
            <a:ext cx="8153400" cy="888274"/>
          </a:xfrm>
          <a:prstGeom prst="rect">
            <a:avLst/>
          </a:prstGeom>
          <a:noFill/>
          <a:ln w="9525">
            <a:noFill/>
            <a:miter lim="800000"/>
            <a:headEnd/>
            <a:tailEnd/>
          </a:ln>
        </p:spPr>
      </p:pic>
      <p:sp>
        <p:nvSpPr>
          <p:cNvPr id="5" name="Rectangle 4"/>
          <p:cNvSpPr/>
          <p:nvPr/>
        </p:nvSpPr>
        <p:spPr>
          <a:xfrm>
            <a:off x="627016" y="966652"/>
            <a:ext cx="10802983" cy="2492990"/>
          </a:xfrm>
          <a:prstGeom prst="rect">
            <a:avLst/>
          </a:prstGeom>
        </p:spPr>
        <p:txBody>
          <a:bodyPr wrap="square">
            <a:spAutoFit/>
          </a:bodyPr>
          <a:lstStyle/>
          <a:p>
            <a:pPr algn="just">
              <a:lnSpc>
                <a:spcPct val="150000"/>
              </a:lnSpc>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p:txBody>
      </p:sp>
      <p:sp>
        <p:nvSpPr>
          <p:cNvPr id="6" name="Title 1"/>
          <p:cNvSpPr txBox="1">
            <a:spLocks/>
          </p:cNvSpPr>
          <p:nvPr/>
        </p:nvSpPr>
        <p:spPr>
          <a:xfrm>
            <a:off x="326571" y="170135"/>
            <a:ext cx="11181806" cy="535259"/>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Madhu</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babu</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pension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yojana</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mbpy</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a:t>
            </a:r>
            <a:endParaRPr kumimoji="0" lang="en-US" sz="2600" b="1" i="0" u="none" strike="noStrike" kern="1200" cap="small" spc="0" normalizeH="0" baseline="0" noProof="0" dirty="0">
              <a:ln>
                <a:noFill/>
              </a:ln>
              <a:solidFill>
                <a:srgbClr val="7030A0"/>
              </a:solidFill>
              <a:effectLst/>
              <a:uLnTx/>
              <a:uFillTx/>
              <a:latin typeface="+mj-lt"/>
              <a:ea typeface="+mj-ea"/>
              <a:cs typeface="+mj-cs"/>
            </a:endParaRPr>
          </a:p>
        </p:txBody>
      </p:sp>
      <p:graphicFrame>
        <p:nvGraphicFramePr>
          <p:cNvPr id="7" name="Table 6"/>
          <p:cNvGraphicFramePr>
            <a:graphicFrameLocks noGrp="1"/>
          </p:cNvGraphicFramePr>
          <p:nvPr/>
        </p:nvGraphicFramePr>
        <p:xfrm>
          <a:off x="416965" y="714674"/>
          <a:ext cx="11065286" cy="5451505"/>
        </p:xfrm>
        <a:graphic>
          <a:graphicData uri="http://schemas.openxmlformats.org/drawingml/2006/table">
            <a:tbl>
              <a:tblPr/>
              <a:tblGrid>
                <a:gridCol w="853873"/>
                <a:gridCol w="2786429"/>
                <a:gridCol w="1392185"/>
                <a:gridCol w="1392185"/>
                <a:gridCol w="1670622"/>
                <a:gridCol w="1392185"/>
                <a:gridCol w="1577807"/>
              </a:tblGrid>
              <a:tr h="404017">
                <a:tc gridSpan="7">
                  <a:txBody>
                    <a:bodyPr/>
                    <a:lstStyle/>
                    <a:p>
                      <a:pPr marL="0" marR="0" algn="ctr">
                        <a:lnSpc>
                          <a:spcPct val="115000"/>
                        </a:lnSpc>
                        <a:spcBef>
                          <a:spcPts val="0"/>
                        </a:spcBef>
                        <a:spcAft>
                          <a:spcPts val="0"/>
                        </a:spcAft>
                      </a:pPr>
                      <a:r>
                        <a:rPr lang="en-US" sz="1800" b="1" dirty="0">
                          <a:solidFill>
                            <a:srgbClr val="0D0D0D"/>
                          </a:solidFill>
                          <a:latin typeface="Times New Roman" pitchFamily="18" charset="0"/>
                          <a:ea typeface="Times New Roman"/>
                          <a:cs typeface="Times New Roman" pitchFamily="18" charset="0"/>
                        </a:rPr>
                        <a:t>District wise </a:t>
                      </a:r>
                      <a:r>
                        <a:rPr lang="en-US" sz="1800" b="1" dirty="0" smtClean="0">
                          <a:solidFill>
                            <a:srgbClr val="0D0D0D"/>
                          </a:solidFill>
                          <a:latin typeface="Times New Roman" pitchFamily="18" charset="0"/>
                          <a:ea typeface="Times New Roman"/>
                          <a:cs typeface="Times New Roman" pitchFamily="18" charset="0"/>
                        </a:rPr>
                        <a:t>Physical and Financial achievement</a:t>
                      </a:r>
                      <a:r>
                        <a:rPr lang="en-US" sz="1800" b="1" baseline="0" dirty="0" smtClean="0">
                          <a:solidFill>
                            <a:srgbClr val="0D0D0D"/>
                          </a:solidFill>
                          <a:latin typeface="Times New Roman" pitchFamily="18" charset="0"/>
                          <a:ea typeface="Times New Roman"/>
                          <a:cs typeface="Times New Roman" pitchFamily="18" charset="0"/>
                        </a:rPr>
                        <a:t> </a:t>
                      </a:r>
                      <a:r>
                        <a:rPr lang="en-US" sz="1800" b="1" dirty="0" smtClean="0">
                          <a:solidFill>
                            <a:srgbClr val="0D0D0D"/>
                          </a:solidFill>
                          <a:latin typeface="Times New Roman" pitchFamily="18" charset="0"/>
                          <a:ea typeface="Times New Roman"/>
                          <a:cs typeface="Times New Roman" pitchFamily="18" charset="0"/>
                        </a:rPr>
                        <a:t>under </a:t>
                      </a:r>
                      <a:r>
                        <a:rPr lang="en-US" sz="1800" b="1" dirty="0">
                          <a:solidFill>
                            <a:srgbClr val="0D0D0D"/>
                          </a:solidFill>
                          <a:latin typeface="Times New Roman" pitchFamily="18" charset="0"/>
                          <a:ea typeface="Times New Roman"/>
                          <a:cs typeface="Times New Roman" pitchFamily="18" charset="0"/>
                        </a:rPr>
                        <a:t>MBPY for  2015-16, 2016-17 and 2017-18</a:t>
                      </a:r>
                      <a:endParaRPr lang="en-US" sz="1800" dirty="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06329">
                <a:tc>
                  <a:txBody>
                    <a:bodyPr/>
                    <a:lstStyle/>
                    <a:p>
                      <a:pPr marL="0" marR="0" algn="ctr">
                        <a:lnSpc>
                          <a:spcPct val="115000"/>
                        </a:lnSpc>
                        <a:spcBef>
                          <a:spcPts val="0"/>
                        </a:spcBef>
                        <a:spcAft>
                          <a:spcPts val="0"/>
                        </a:spcAft>
                      </a:pPr>
                      <a:endParaRPr lang="en-US" sz="1600" b="1" dirty="0" smtClean="0">
                        <a:solidFill>
                          <a:srgbClr val="00000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600" b="1" dirty="0" smtClean="0">
                          <a:solidFill>
                            <a:srgbClr val="000000"/>
                          </a:solidFill>
                          <a:latin typeface="Times New Roman" pitchFamily="18" charset="0"/>
                          <a:ea typeface="Times New Roman"/>
                          <a:cs typeface="Times New Roman" pitchFamily="18" charset="0"/>
                        </a:rPr>
                        <a:t>Sl. No</a:t>
                      </a:r>
                      <a:r>
                        <a:rPr lang="en-US" sz="1600" b="1" dirty="0">
                          <a:solidFill>
                            <a:srgbClr val="000000"/>
                          </a:solidFill>
                          <a:latin typeface="Times New Roman" pitchFamily="18" charset="0"/>
                          <a:ea typeface="Times New Roman"/>
                          <a:cs typeface="Times New Roman" pitchFamily="18" charset="0"/>
                        </a:rPr>
                        <a:t>.</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600" b="1" dirty="0" smtClean="0">
                        <a:solidFill>
                          <a:srgbClr val="00000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600" b="1" dirty="0" smtClean="0">
                          <a:solidFill>
                            <a:srgbClr val="000000"/>
                          </a:solidFill>
                          <a:latin typeface="Times New Roman" pitchFamily="18" charset="0"/>
                          <a:ea typeface="Times New Roman"/>
                          <a:cs typeface="Times New Roman" pitchFamily="18" charset="0"/>
                        </a:rPr>
                        <a:t>District</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2015-16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2016-17</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Physical</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2016-17</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Financial</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(In Rs.)</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2017-18</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Physical</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2017-18</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Financial</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(In Rs.)</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dirty="0">
                          <a:latin typeface="Times New Roman" pitchFamily="18" charset="0"/>
                          <a:ea typeface="Times New Roman"/>
                          <a:cs typeface="Times New Roman" pitchFamily="18" charset="0"/>
                        </a:rPr>
                        <a:t>ANGUL</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53766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62135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222336200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62135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116220600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BALESHWAR</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87599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100193</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364117800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100193</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188979000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BARGARH</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68444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85601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300746200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85601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161987400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BHADRAK</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66879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76299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275735400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76299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143153400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BOLANGIR</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74142</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77646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289691800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77646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146187600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BOUDH</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21377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27155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95091600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27155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51510600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CUTTACK</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rgbClr val="000000"/>
                          </a:solidFill>
                          <a:latin typeface="Times New Roman" pitchFamily="18" charset="0"/>
                          <a:ea typeface="Times New Roman"/>
                          <a:cs typeface="Times New Roman" pitchFamily="18" charset="0"/>
                        </a:rPr>
                        <a:t>114485</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133158</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480848600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133158</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250611600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DEOGARH</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16150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18576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68097600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18576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35397600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DHENKANAL</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60435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69467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249036600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69467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129616200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GAJAPATI</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36564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43251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152067000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43251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80136600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GANJAM</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165590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192576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689555200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192576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361005600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12</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JAGATSINGHAPUR</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52460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60972</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221525600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60972</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115564800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13</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JAJPUR</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89820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95960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360960400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95960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183676800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JHARSUGUDA</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25145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29977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107538400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29977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56664600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76">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KALAHANDI</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86451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99485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340971300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99485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rgbClr val="000000"/>
                          </a:solidFill>
                          <a:latin typeface="Times New Roman" pitchFamily="18" charset="0"/>
                          <a:ea typeface="Times New Roman"/>
                          <a:cs typeface="Times New Roman" pitchFamily="18" charset="0"/>
                        </a:rPr>
                        <a:t>187311000</a:t>
                      </a:r>
                      <a:endParaRPr lang="en-US" sz="1600" dirty="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Slide Number Placeholder 1"/>
          <p:cNvSpPr>
            <a:spLocks noGrp="1"/>
          </p:cNvSpPr>
          <p:nvPr>
            <p:ph type="sldNum" sz="quarter" idx="12"/>
          </p:nvPr>
        </p:nvSpPr>
        <p:spPr/>
        <p:txBody>
          <a:bodyPr/>
          <a:lstStyle/>
          <a:p>
            <a:fld id="{C4E2C466-65E0-41FB-A972-3FD95DE65999}" type="slidenum">
              <a:rPr lang="en-IN" smtClean="0"/>
              <a:pPr/>
              <a:t>14</a:t>
            </a:fld>
            <a:endParaRPr lang="en-IN"/>
          </a:p>
        </p:txBody>
      </p:sp>
    </p:spTree>
    <p:extLst>
      <p:ext uri="{BB962C8B-B14F-4D97-AF65-F5344CB8AC3E}">
        <p14:creationId xmlns:p14="http://schemas.microsoft.com/office/powerpoint/2010/main" val="2163980870"/>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sepd.gov.in/sites/default/files/sscepdodisha_logo_2.png"/>
          <p:cNvPicPr/>
          <p:nvPr/>
        </p:nvPicPr>
        <p:blipFill>
          <a:blip r:embed="rId2" cstate="print"/>
          <a:srcRect/>
          <a:stretch>
            <a:fillRect/>
          </a:stretch>
        </p:blipFill>
        <p:spPr bwMode="auto">
          <a:xfrm>
            <a:off x="304800" y="5969727"/>
            <a:ext cx="8153400" cy="888274"/>
          </a:xfrm>
          <a:prstGeom prst="rect">
            <a:avLst/>
          </a:prstGeom>
          <a:noFill/>
          <a:ln w="9525">
            <a:noFill/>
            <a:miter lim="800000"/>
            <a:headEnd/>
            <a:tailEnd/>
          </a:ln>
        </p:spPr>
      </p:pic>
      <p:sp>
        <p:nvSpPr>
          <p:cNvPr id="5" name="Rectangle 4"/>
          <p:cNvSpPr/>
          <p:nvPr/>
        </p:nvSpPr>
        <p:spPr>
          <a:xfrm>
            <a:off x="627016" y="966652"/>
            <a:ext cx="10802983" cy="2492990"/>
          </a:xfrm>
          <a:prstGeom prst="rect">
            <a:avLst/>
          </a:prstGeom>
        </p:spPr>
        <p:txBody>
          <a:bodyPr wrap="square">
            <a:spAutoFit/>
          </a:bodyPr>
          <a:lstStyle/>
          <a:p>
            <a:pPr algn="just">
              <a:lnSpc>
                <a:spcPct val="150000"/>
              </a:lnSpc>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p:txBody>
      </p:sp>
      <p:sp>
        <p:nvSpPr>
          <p:cNvPr id="6" name="Title 1"/>
          <p:cNvSpPr txBox="1">
            <a:spLocks/>
          </p:cNvSpPr>
          <p:nvPr/>
        </p:nvSpPr>
        <p:spPr>
          <a:xfrm>
            <a:off x="326571" y="170135"/>
            <a:ext cx="11181806" cy="535259"/>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Madhu</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babu</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pension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yojana</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 (</a:t>
            </a:r>
            <a:r>
              <a:rPr kumimoji="0" lang="en-US" sz="2600" b="1" i="0" u="none" strike="noStrike" kern="1200" cap="small" spc="0" normalizeH="0" baseline="0" noProof="0" dirty="0" err="1" smtClean="0">
                <a:ln>
                  <a:noFill/>
                </a:ln>
                <a:solidFill>
                  <a:srgbClr val="7030A0"/>
                </a:solidFill>
                <a:effectLst/>
                <a:uLnTx/>
                <a:uFillTx/>
                <a:latin typeface="+mj-lt"/>
                <a:ea typeface="+mj-ea"/>
                <a:cs typeface="+mj-cs"/>
              </a:rPr>
              <a:t>mbpy</a:t>
            </a:r>
            <a:r>
              <a:rPr kumimoji="0" lang="en-US" sz="2600" b="1" i="0" u="none" strike="noStrike" kern="1200" cap="small" spc="0" normalizeH="0" baseline="0" noProof="0" dirty="0" smtClean="0">
                <a:ln>
                  <a:noFill/>
                </a:ln>
                <a:solidFill>
                  <a:srgbClr val="7030A0"/>
                </a:solidFill>
                <a:effectLst/>
                <a:uLnTx/>
                <a:uFillTx/>
                <a:latin typeface="+mj-lt"/>
                <a:ea typeface="+mj-ea"/>
                <a:cs typeface="+mj-cs"/>
              </a:rPr>
              <a:t>)</a:t>
            </a:r>
            <a:endParaRPr kumimoji="0" lang="en-US" sz="2600" b="1" i="0" u="none" strike="noStrike" kern="1200" cap="small" spc="0" normalizeH="0" baseline="0" noProof="0" dirty="0">
              <a:ln>
                <a:noFill/>
              </a:ln>
              <a:solidFill>
                <a:srgbClr val="7030A0"/>
              </a:solidFill>
              <a:effectLst/>
              <a:uLnTx/>
              <a:uFillTx/>
              <a:latin typeface="+mj-lt"/>
              <a:ea typeface="+mj-ea"/>
              <a:cs typeface="+mj-cs"/>
            </a:endParaRPr>
          </a:p>
        </p:txBody>
      </p:sp>
      <p:graphicFrame>
        <p:nvGraphicFramePr>
          <p:cNvPr id="8" name="Table 7"/>
          <p:cNvGraphicFramePr>
            <a:graphicFrameLocks noGrp="1"/>
          </p:cNvGraphicFramePr>
          <p:nvPr/>
        </p:nvGraphicFramePr>
        <p:xfrm>
          <a:off x="326573" y="614678"/>
          <a:ext cx="11155680" cy="5701013"/>
        </p:xfrm>
        <a:graphic>
          <a:graphicData uri="http://schemas.openxmlformats.org/drawingml/2006/table">
            <a:tbl>
              <a:tblPr/>
              <a:tblGrid>
                <a:gridCol w="860848"/>
                <a:gridCol w="2809191"/>
                <a:gridCol w="1403558"/>
                <a:gridCol w="1403558"/>
                <a:gridCol w="1684270"/>
                <a:gridCol w="1403558"/>
                <a:gridCol w="1590697"/>
              </a:tblGrid>
              <a:tr h="373109">
                <a:tc gridSpan="7">
                  <a:txBody>
                    <a:bodyPr/>
                    <a:lstStyle/>
                    <a:p>
                      <a:pPr marL="0" marR="0" algn="ctr">
                        <a:lnSpc>
                          <a:spcPct val="115000"/>
                        </a:lnSpc>
                        <a:spcBef>
                          <a:spcPts val="0"/>
                        </a:spcBef>
                        <a:spcAft>
                          <a:spcPts val="0"/>
                        </a:spcAft>
                      </a:pPr>
                      <a:r>
                        <a:rPr lang="en-US" sz="1800" b="1" dirty="0" smtClean="0">
                          <a:solidFill>
                            <a:srgbClr val="0D0D0D"/>
                          </a:solidFill>
                          <a:latin typeface="Times New Roman" pitchFamily="18" charset="0"/>
                          <a:ea typeface="Times New Roman"/>
                          <a:cs typeface="Times New Roman" pitchFamily="18" charset="0"/>
                        </a:rPr>
                        <a:t>District wise Physical and Financial achievement</a:t>
                      </a:r>
                      <a:r>
                        <a:rPr lang="en-US" sz="1800" b="1" baseline="0" dirty="0" smtClean="0">
                          <a:solidFill>
                            <a:srgbClr val="0D0D0D"/>
                          </a:solidFill>
                          <a:latin typeface="Times New Roman" pitchFamily="18" charset="0"/>
                          <a:ea typeface="Times New Roman"/>
                          <a:cs typeface="Times New Roman" pitchFamily="18" charset="0"/>
                        </a:rPr>
                        <a:t> </a:t>
                      </a:r>
                      <a:r>
                        <a:rPr lang="en-US" sz="1800" b="1" dirty="0" smtClean="0">
                          <a:solidFill>
                            <a:srgbClr val="0D0D0D"/>
                          </a:solidFill>
                          <a:latin typeface="Times New Roman" pitchFamily="18" charset="0"/>
                          <a:ea typeface="Times New Roman"/>
                          <a:cs typeface="Times New Roman" pitchFamily="18" charset="0"/>
                        </a:rPr>
                        <a:t>under MBPY for  2015-16, 2016-17 and 2017-18</a:t>
                      </a:r>
                      <a:endParaRPr lang="en-US" sz="1800" dirty="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11057">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Sl.No.</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District</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2015-16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dirty="0">
                          <a:solidFill>
                            <a:srgbClr val="000000"/>
                          </a:solidFill>
                          <a:latin typeface="Times New Roman" pitchFamily="18" charset="0"/>
                          <a:ea typeface="Times New Roman"/>
                          <a:cs typeface="Times New Roman" pitchFamily="18" charset="0"/>
                        </a:rPr>
                        <a:t>2016-17</a:t>
                      </a:r>
                      <a:br>
                        <a:rPr lang="en-US" sz="1600" b="1" dirty="0">
                          <a:solidFill>
                            <a:srgbClr val="000000"/>
                          </a:solidFill>
                          <a:latin typeface="Times New Roman" pitchFamily="18" charset="0"/>
                          <a:ea typeface="Times New Roman"/>
                          <a:cs typeface="Times New Roman" pitchFamily="18" charset="0"/>
                        </a:rPr>
                      </a:br>
                      <a:r>
                        <a:rPr lang="en-US" sz="1600" b="1" dirty="0">
                          <a:solidFill>
                            <a:srgbClr val="000000"/>
                          </a:solidFill>
                          <a:latin typeface="Times New Roman" pitchFamily="18" charset="0"/>
                          <a:ea typeface="Times New Roman"/>
                          <a:cs typeface="Times New Roman" pitchFamily="18" charset="0"/>
                        </a:rPr>
                        <a:t>Physical</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2016-17</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Financial</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(In Rs.)</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2017-18</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Physical</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2017-18</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Financial</a:t>
                      </a:r>
                      <a:br>
                        <a:rPr lang="en-US" sz="1600" b="1">
                          <a:solidFill>
                            <a:srgbClr val="000000"/>
                          </a:solidFill>
                          <a:latin typeface="Times New Roman" pitchFamily="18" charset="0"/>
                          <a:ea typeface="Times New Roman"/>
                          <a:cs typeface="Times New Roman" pitchFamily="18" charset="0"/>
                        </a:rPr>
                      </a:br>
                      <a:r>
                        <a:rPr lang="en-US" sz="1600" b="1">
                          <a:solidFill>
                            <a:srgbClr val="000000"/>
                          </a:solidFill>
                          <a:latin typeface="Times New Roman" pitchFamily="18" charset="0"/>
                          <a:ea typeface="Times New Roman"/>
                          <a:cs typeface="Times New Roman" pitchFamily="18" charset="0"/>
                        </a:rPr>
                        <a:t>(In Rs.)</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6598">
                <a:tc>
                  <a:txBody>
                    <a:bodyPr/>
                    <a:lstStyle/>
                    <a:p>
                      <a:pPr marL="0" marR="0" algn="ctr">
                        <a:lnSpc>
                          <a:spcPct val="115000"/>
                        </a:lnSpc>
                        <a:spcBef>
                          <a:spcPts val="0"/>
                        </a:spcBef>
                        <a:spcAft>
                          <a:spcPts val="0"/>
                        </a:spcAft>
                      </a:pPr>
                      <a:r>
                        <a:rPr lang="en-US" sz="1600" dirty="0">
                          <a:solidFill>
                            <a:srgbClr val="000000"/>
                          </a:solidFill>
                          <a:latin typeface="Times New Roman" pitchFamily="18" charset="0"/>
                          <a:ea typeface="Times New Roman"/>
                          <a:cs typeface="Times New Roman" pitchFamily="18" charset="0"/>
                        </a:rPr>
                        <a:t>16</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KANDHAMAL</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67787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76183</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271180200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rgbClr val="000000"/>
                          </a:solidFill>
                          <a:latin typeface="Times New Roman" pitchFamily="18" charset="0"/>
                          <a:ea typeface="Times New Roman"/>
                          <a:cs typeface="Times New Roman" pitchFamily="18" charset="0"/>
                        </a:rPr>
                        <a:t>76183</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rgbClr val="000000"/>
                          </a:solidFill>
                          <a:latin typeface="Times New Roman" pitchFamily="18" charset="0"/>
                          <a:ea typeface="Times New Roman"/>
                          <a:cs typeface="Times New Roman" pitchFamily="18" charset="0"/>
                        </a:rPr>
                        <a:t>140847000</a:t>
                      </a:r>
                      <a:endParaRPr lang="en-US" sz="1600" dirty="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KENDRAPARA</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74609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82209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304636800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rgbClr val="000000"/>
                          </a:solidFill>
                          <a:latin typeface="Times New Roman" pitchFamily="18" charset="0"/>
                          <a:ea typeface="Times New Roman"/>
                          <a:cs typeface="Times New Roman" pitchFamily="18" charset="0"/>
                        </a:rPr>
                        <a:t>82209</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rgbClr val="000000"/>
                          </a:solidFill>
                          <a:latin typeface="Times New Roman" pitchFamily="18" charset="0"/>
                          <a:ea typeface="Times New Roman"/>
                          <a:cs typeface="Times New Roman" pitchFamily="18" charset="0"/>
                        </a:rPr>
                        <a:t>140605800</a:t>
                      </a:r>
                      <a:endParaRPr lang="en-US" sz="1600" dirty="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18</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KENDUJHAR</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79274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92258</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328615800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rgbClr val="000000"/>
                          </a:solidFill>
                          <a:latin typeface="Times New Roman" pitchFamily="18" charset="0"/>
                          <a:ea typeface="Times New Roman"/>
                          <a:cs typeface="Times New Roman" pitchFamily="18" charset="0"/>
                        </a:rPr>
                        <a:t>92258</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172507200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KHORDHA</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90168</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102507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373237400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102507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195043800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KORAPUT</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70507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80707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285502000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80707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148500600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MALKANGIRI</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33030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38600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134823900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38600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70546800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22</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MAYURBHANJ</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118256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139290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491263000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139290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257644800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23</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NABARANGAPUR</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56219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63852</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229698800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63852</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103112700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NAYAGARH</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47567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55157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193644400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55157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101081400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NUAPADA</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37209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43451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155263400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43451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80582400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PURI</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71331</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84385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299499000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84385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154137000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RAYAGADA</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49274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56274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197564800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56274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102746400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28</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SAMBALPUR</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53927</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56915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211400200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56915</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107046600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SONEPUR</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30112</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35279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124856800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35279</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65302200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600">
                          <a:latin typeface="Times New Roman" pitchFamily="18" charset="0"/>
                          <a:ea typeface="Times New Roman"/>
                          <a:cs typeface="Times New Roman" pitchFamily="18" charset="0"/>
                        </a:rPr>
                        <a:t>SUNDARGARH</a:t>
                      </a: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rgbClr val="000000"/>
                          </a:solidFill>
                          <a:latin typeface="Times New Roman" pitchFamily="18" charset="0"/>
                          <a:ea typeface="Times New Roman"/>
                          <a:cs typeface="Times New Roman" pitchFamily="18" charset="0"/>
                        </a:rPr>
                        <a:t>86447</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105506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373216400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105506</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latin typeface="Times New Roman" pitchFamily="18" charset="0"/>
                          <a:ea typeface="Times New Roman"/>
                          <a:cs typeface="Times New Roman" pitchFamily="18" charset="0"/>
                        </a:rPr>
                        <a:t>200041200</a:t>
                      </a:r>
                      <a:endParaRPr lang="en-US" sz="1600">
                        <a:latin typeface="Times New Roman" pitchFamily="18" charset="0"/>
                        <a:ea typeface="Times New Roman"/>
                        <a:cs typeface="Times New Roman" pitchFamily="18" charset="0"/>
                      </a:endParaRPr>
                    </a:p>
                  </a:txBody>
                  <a:tcPr marL="45710" marR="457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98">
                <a:tc gridSpan="2">
                  <a:txBody>
                    <a:bodyPr/>
                    <a:lstStyle/>
                    <a:p>
                      <a:pPr marL="0" marR="0" indent="1160145">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TOTAL</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19,85,024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dirty="0">
                          <a:solidFill>
                            <a:srgbClr val="000000"/>
                          </a:solidFill>
                          <a:latin typeface="Times New Roman" pitchFamily="18" charset="0"/>
                          <a:ea typeface="Times New Roman"/>
                          <a:cs typeface="Times New Roman" pitchFamily="18" charset="0"/>
                        </a:rPr>
                        <a:t>22,85,024</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8192722600</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a:solidFill>
                            <a:srgbClr val="000000"/>
                          </a:solidFill>
                          <a:latin typeface="Times New Roman" pitchFamily="18" charset="0"/>
                          <a:ea typeface="Times New Roman"/>
                          <a:cs typeface="Times New Roman" pitchFamily="18" charset="0"/>
                        </a:rPr>
                        <a:t>22,85,024</a:t>
                      </a:r>
                      <a:endParaRPr lang="en-US" sz="160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dirty="0">
                          <a:solidFill>
                            <a:srgbClr val="000000"/>
                          </a:solidFill>
                          <a:latin typeface="Times New Roman" pitchFamily="18" charset="0"/>
                          <a:ea typeface="Times New Roman"/>
                          <a:cs typeface="Times New Roman" pitchFamily="18" charset="0"/>
                        </a:rPr>
                        <a:t>4247769300</a:t>
                      </a:r>
                      <a:endParaRPr lang="en-US" sz="1600" dirty="0">
                        <a:latin typeface="Times New Roman" pitchFamily="18" charset="0"/>
                        <a:ea typeface="Times New Roman"/>
                        <a:cs typeface="Times New Roman" pitchFamily="18" charset="0"/>
                      </a:endParaRPr>
                    </a:p>
                  </a:txBody>
                  <a:tcPr marL="45710" marR="457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 name="Slide Number Placeholder 1"/>
          <p:cNvSpPr>
            <a:spLocks noGrp="1"/>
          </p:cNvSpPr>
          <p:nvPr>
            <p:ph type="sldNum" sz="quarter" idx="12"/>
          </p:nvPr>
        </p:nvSpPr>
        <p:spPr/>
        <p:txBody>
          <a:bodyPr/>
          <a:lstStyle/>
          <a:p>
            <a:fld id="{C4E2C466-65E0-41FB-A972-3FD95DE65999}" type="slidenum">
              <a:rPr lang="en-IN" smtClean="0"/>
              <a:pPr/>
              <a:t>15</a:t>
            </a:fld>
            <a:endParaRPr lang="en-IN"/>
          </a:p>
        </p:txBody>
      </p:sp>
    </p:spTree>
    <p:extLst>
      <p:ext uri="{BB962C8B-B14F-4D97-AF65-F5344CB8AC3E}">
        <p14:creationId xmlns:p14="http://schemas.microsoft.com/office/powerpoint/2010/main" val="2163980870"/>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1" y="156755"/>
            <a:ext cx="11756570" cy="418012"/>
          </a:xfrm>
        </p:spPr>
        <p:txBody>
          <a:bodyPr>
            <a:noAutofit/>
          </a:bodyPr>
          <a:lstStyle/>
          <a:p>
            <a:r>
              <a:rPr lang="en-US" sz="2200" b="1" dirty="0" smtClean="0">
                <a:solidFill>
                  <a:schemeClr val="tx1">
                    <a:lumMod val="95000"/>
                    <a:lumOff val="5000"/>
                  </a:schemeClr>
                </a:solidFill>
              </a:rPr>
              <a:t>District wise </a:t>
            </a:r>
            <a:r>
              <a:rPr lang="en-US" sz="2200" b="1" dirty="0" err="1" smtClean="0">
                <a:solidFill>
                  <a:schemeClr val="tx1">
                    <a:lumMod val="95000"/>
                    <a:lumOff val="5000"/>
                  </a:schemeClr>
                </a:solidFill>
              </a:rPr>
              <a:t>aaadhaar</a:t>
            </a:r>
            <a:r>
              <a:rPr lang="en-US" sz="2200" b="1" dirty="0" smtClean="0">
                <a:solidFill>
                  <a:schemeClr val="tx1">
                    <a:lumMod val="95000"/>
                    <a:lumOff val="5000"/>
                  </a:schemeClr>
                </a:solidFill>
              </a:rPr>
              <a:t> seeding and linkage status as on dt.27.10.2017</a:t>
            </a:r>
            <a:endParaRPr lang="en-US" sz="2200" b="1" dirty="0">
              <a:solidFill>
                <a:schemeClr val="tx1">
                  <a:lumMod val="95000"/>
                  <a:lumOff val="5000"/>
                </a:schemeClr>
              </a:solidFill>
            </a:endParaRPr>
          </a:p>
        </p:txBody>
      </p:sp>
      <p:pic>
        <p:nvPicPr>
          <p:cNvPr id="4" name="Picture 3" descr="http://ssepd.gov.in/sites/default/files/sscepdodisha_logo_2.png"/>
          <p:cNvPicPr/>
          <p:nvPr/>
        </p:nvPicPr>
        <p:blipFill>
          <a:blip r:embed="rId2" cstate="print"/>
          <a:srcRect/>
          <a:stretch>
            <a:fillRect/>
          </a:stretch>
        </p:blipFill>
        <p:spPr bwMode="auto">
          <a:xfrm>
            <a:off x="304800" y="5982789"/>
            <a:ext cx="8153400" cy="875212"/>
          </a:xfrm>
          <a:prstGeom prst="rect">
            <a:avLst/>
          </a:prstGeom>
          <a:noFill/>
          <a:ln w="9525">
            <a:noFill/>
            <a:miter lim="800000"/>
            <a:headEnd/>
            <a:tailEnd/>
          </a:ln>
        </p:spPr>
      </p:pic>
      <p:graphicFrame>
        <p:nvGraphicFramePr>
          <p:cNvPr id="6" name="Table 5"/>
          <p:cNvGraphicFramePr>
            <a:graphicFrameLocks noGrp="1"/>
          </p:cNvGraphicFramePr>
          <p:nvPr/>
        </p:nvGraphicFramePr>
        <p:xfrm>
          <a:off x="248195" y="713314"/>
          <a:ext cx="11286307" cy="5419549"/>
        </p:xfrm>
        <a:graphic>
          <a:graphicData uri="http://schemas.openxmlformats.org/drawingml/2006/table">
            <a:tbl>
              <a:tblPr/>
              <a:tblGrid>
                <a:gridCol w="809896"/>
                <a:gridCol w="1763486"/>
                <a:gridCol w="1084940"/>
                <a:gridCol w="774268"/>
                <a:gridCol w="626789"/>
                <a:gridCol w="923409"/>
                <a:gridCol w="444137"/>
                <a:gridCol w="548640"/>
                <a:gridCol w="1692977"/>
                <a:gridCol w="725107"/>
                <a:gridCol w="725107"/>
                <a:gridCol w="589920"/>
                <a:gridCol w="577631"/>
              </a:tblGrid>
              <a:tr h="234493">
                <a:tc gridSpan="13">
                  <a:txBody>
                    <a:bodyPr/>
                    <a:lstStyle/>
                    <a:p>
                      <a:pPr algn="ctr" fontAlgn="ctr"/>
                      <a:r>
                        <a:rPr lang="en-IN" sz="1800" b="1" i="0" u="none" strike="noStrike">
                          <a:solidFill>
                            <a:srgbClr val="000000"/>
                          </a:solidFill>
                          <a:latin typeface="Times New Roman" pitchFamily="18" charset="0"/>
                          <a:cs typeface="Times New Roman" pitchFamily="18" charset="0"/>
                        </a:rPr>
                        <a:t> Aadhar seeding and linkage status under NSAP</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196975">
                <a:tc rowSpan="2">
                  <a:txBody>
                    <a:bodyPr/>
                    <a:lstStyle/>
                    <a:p>
                      <a:pPr algn="ctr" fontAlgn="ctr"/>
                      <a:r>
                        <a:rPr lang="en-IN" sz="1400" b="1" i="0" u="none" strike="noStrike">
                          <a:solidFill>
                            <a:srgbClr val="000000"/>
                          </a:solidFill>
                          <a:latin typeface="Times New Roman" pitchFamily="18" charset="0"/>
                          <a:cs typeface="Times New Roman" pitchFamily="18" charset="0"/>
                        </a:rPr>
                        <a:t>Sl. No.</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IN" sz="1400" b="1" i="0" u="none" strike="noStrike">
                          <a:solidFill>
                            <a:srgbClr val="000000"/>
                          </a:solidFill>
                          <a:latin typeface="Times New Roman" pitchFamily="18" charset="0"/>
                          <a:cs typeface="Times New Roman" pitchFamily="18" charset="0"/>
                        </a:rPr>
                        <a:t>Status on Aadhar seeding</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rowSpan="17">
                  <a:txBody>
                    <a:bodyPr/>
                    <a:lstStyle/>
                    <a:p>
                      <a:pPr algn="ctr" fontAlgn="ctr"/>
                      <a:r>
                        <a:rPr lang="en-IN" sz="1400" b="1" i="0" u="none" strike="noStrike">
                          <a:solidFill>
                            <a:srgbClr val="000000"/>
                          </a:solidFill>
                          <a:latin typeface="Times New Roman" pitchFamily="18" charset="0"/>
                          <a:cs typeface="Times New Roman" pitchFamily="18" charset="0"/>
                        </a:rPr>
                        <a:t> </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IN" sz="1400" b="1" i="0" u="none" strike="noStrike">
                          <a:solidFill>
                            <a:srgbClr val="000000"/>
                          </a:solidFill>
                          <a:latin typeface="Times New Roman" pitchFamily="18" charset="0"/>
                          <a:cs typeface="Times New Roman" pitchFamily="18" charset="0"/>
                        </a:rPr>
                        <a:t>Sl. No.</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IN" sz="1400" b="1" i="0" u="none" strike="noStrike">
                          <a:solidFill>
                            <a:srgbClr val="000000"/>
                          </a:solidFill>
                          <a:latin typeface="Times New Roman" pitchFamily="18" charset="0"/>
                          <a:cs typeface="Times New Roman" pitchFamily="18" charset="0"/>
                        </a:rPr>
                        <a:t>Status on Aadhar Verified</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609682">
                <a:tc vMerge="1">
                  <a:txBody>
                    <a:bodyPr/>
                    <a:lstStyle/>
                    <a:p>
                      <a:endParaRPr lang="en-IN"/>
                    </a:p>
                  </a:txBody>
                  <a:tcPr/>
                </a:tc>
                <a:tc>
                  <a:txBody>
                    <a:bodyPr/>
                    <a:lstStyle/>
                    <a:p>
                      <a:pPr algn="ctr" fontAlgn="ctr"/>
                      <a:r>
                        <a:rPr lang="en-IN" sz="1200" b="1" i="0" u="none" strike="noStrike">
                          <a:solidFill>
                            <a:srgbClr val="000000"/>
                          </a:solidFill>
                          <a:latin typeface="Times New Roman" pitchFamily="18" charset="0"/>
                          <a:cs typeface="Times New Roman" pitchFamily="18" charset="0"/>
                        </a:rPr>
                        <a:t>Name of the District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latin typeface="Times New Roman" pitchFamily="18" charset="0"/>
                          <a:cs typeface="Times New Roman" pitchFamily="18" charset="0"/>
                        </a:rPr>
                        <a:t>As on </a:t>
                      </a:r>
                      <a:br>
                        <a:rPr lang="en-IN" sz="1200" b="1" i="0" u="none" strike="noStrike">
                          <a:solidFill>
                            <a:srgbClr val="000000"/>
                          </a:solidFill>
                          <a:latin typeface="Times New Roman" pitchFamily="18" charset="0"/>
                          <a:cs typeface="Times New Roman" pitchFamily="18" charset="0"/>
                        </a:rPr>
                      </a:br>
                      <a:r>
                        <a:rPr lang="en-IN" sz="1200" b="1" i="0" u="none" strike="noStrike">
                          <a:solidFill>
                            <a:srgbClr val="000000"/>
                          </a:solidFill>
                          <a:latin typeface="Times New Roman" pitchFamily="18" charset="0"/>
                          <a:cs typeface="Times New Roman" pitchFamily="18" charset="0"/>
                        </a:rPr>
                        <a:t>25th Oct.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latin typeface="Times New Roman" pitchFamily="18" charset="0"/>
                          <a:cs typeface="Times New Roman" pitchFamily="18" charset="0"/>
                        </a:rPr>
                        <a:t>As on </a:t>
                      </a:r>
                      <a:br>
                        <a:rPr lang="en-IN" sz="1200" b="1" i="0" u="none" strike="noStrike">
                          <a:solidFill>
                            <a:srgbClr val="000000"/>
                          </a:solidFill>
                          <a:latin typeface="Times New Roman" pitchFamily="18" charset="0"/>
                          <a:cs typeface="Times New Roman" pitchFamily="18" charset="0"/>
                        </a:rPr>
                      </a:br>
                      <a:r>
                        <a:rPr lang="en-IN" sz="1200" b="1" i="0" u="none" strike="noStrike">
                          <a:solidFill>
                            <a:srgbClr val="000000"/>
                          </a:solidFill>
                          <a:latin typeface="Times New Roman" pitchFamily="18" charset="0"/>
                          <a:cs typeface="Times New Roman" pitchFamily="18" charset="0"/>
                        </a:rPr>
                        <a:t>27th Oct.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latin typeface="Times New Roman" pitchFamily="18" charset="0"/>
                          <a:cs typeface="Times New Roman" pitchFamily="18" charset="0"/>
                        </a:rPr>
                        <a:t>Daywise progress</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latin typeface="Times New Roman" pitchFamily="18" charset="0"/>
                          <a:cs typeface="Times New Roman" pitchFamily="18" charset="0"/>
                        </a:rPr>
                        <a:t>Aadhar Ach. %</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vMerge="1">
                  <a:txBody>
                    <a:bodyPr/>
                    <a:lstStyle/>
                    <a:p>
                      <a:endParaRPr lang="en-IN"/>
                    </a:p>
                  </a:txBody>
                  <a:tcPr/>
                </a:tc>
                <a:tc>
                  <a:txBody>
                    <a:bodyPr/>
                    <a:lstStyle/>
                    <a:p>
                      <a:pPr algn="ctr" fontAlgn="ctr"/>
                      <a:r>
                        <a:rPr lang="en-IN" sz="1200" b="1" i="0" u="none" strike="noStrike">
                          <a:solidFill>
                            <a:srgbClr val="000000"/>
                          </a:solidFill>
                          <a:latin typeface="Times New Roman" pitchFamily="18" charset="0"/>
                          <a:cs typeface="Times New Roman" pitchFamily="18" charset="0"/>
                        </a:rPr>
                        <a:t>Name of the District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latin typeface="Times New Roman" pitchFamily="18" charset="0"/>
                          <a:cs typeface="Times New Roman" pitchFamily="18" charset="0"/>
                        </a:rPr>
                        <a:t>As on </a:t>
                      </a:r>
                      <a:br>
                        <a:rPr lang="en-IN" sz="1200" b="1" i="0" u="none" strike="noStrike">
                          <a:solidFill>
                            <a:srgbClr val="000000"/>
                          </a:solidFill>
                          <a:latin typeface="Times New Roman" pitchFamily="18" charset="0"/>
                          <a:cs typeface="Times New Roman" pitchFamily="18" charset="0"/>
                        </a:rPr>
                      </a:br>
                      <a:r>
                        <a:rPr lang="en-IN" sz="1200" b="1" i="0" u="none" strike="noStrike">
                          <a:solidFill>
                            <a:srgbClr val="000000"/>
                          </a:solidFill>
                          <a:latin typeface="Times New Roman" pitchFamily="18" charset="0"/>
                          <a:cs typeface="Times New Roman" pitchFamily="18" charset="0"/>
                        </a:rPr>
                        <a:t>25th Oct.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latin typeface="Times New Roman" pitchFamily="18" charset="0"/>
                          <a:cs typeface="Times New Roman" pitchFamily="18" charset="0"/>
                        </a:rPr>
                        <a:t>As on </a:t>
                      </a:r>
                      <a:br>
                        <a:rPr lang="en-IN" sz="1200" b="1" i="0" u="none" strike="noStrike">
                          <a:solidFill>
                            <a:srgbClr val="000000"/>
                          </a:solidFill>
                          <a:latin typeface="Times New Roman" pitchFamily="18" charset="0"/>
                          <a:cs typeface="Times New Roman" pitchFamily="18" charset="0"/>
                        </a:rPr>
                      </a:br>
                      <a:r>
                        <a:rPr lang="en-IN" sz="1200" b="1" i="0" u="none" strike="noStrike">
                          <a:solidFill>
                            <a:srgbClr val="000000"/>
                          </a:solidFill>
                          <a:latin typeface="Times New Roman" pitchFamily="18" charset="0"/>
                          <a:cs typeface="Times New Roman" pitchFamily="18" charset="0"/>
                        </a:rPr>
                        <a:t>27th Oct.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latin typeface="Times New Roman" pitchFamily="18" charset="0"/>
                          <a:cs typeface="Times New Roman" pitchFamily="18" charset="0"/>
                        </a:rPr>
                        <a:t>Daywise progress</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latin typeface="Times New Roman" pitchFamily="18" charset="0"/>
                          <a:cs typeface="Times New Roman" pitchFamily="18" charset="0"/>
                        </a:rPr>
                        <a:t>Aadhar Verif. %</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MALKANGIRI</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39,583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39,583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99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KORAPUT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60,902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61,051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149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66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KORAPUT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90,259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90,365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106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97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BARGARH</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43,085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43,076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59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546">
                <a:tc>
                  <a:txBody>
                    <a:bodyPr/>
                    <a:lstStyle/>
                    <a:p>
                      <a:pPr algn="ctr" fontAlgn="ctr"/>
                      <a:r>
                        <a:rPr lang="en-IN" sz="1400" b="0" i="0" u="none" strike="noStrike">
                          <a:solidFill>
                            <a:srgbClr val="000000"/>
                          </a:solidFill>
                          <a:latin typeface="Times New Roman" pitchFamily="18" charset="0"/>
                          <a:cs typeface="Times New Roman" pitchFamily="18" charset="0"/>
                        </a:rPr>
                        <a:t>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MAYURBHANJ</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1,11,265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1,11,032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-233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94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CUTTACK</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61,302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61,440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138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56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NAYAGARH</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44,609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44,612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89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MALKANGIRI</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20,830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20,830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52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DEOGARH</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13,154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13,206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86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SAMBALPUR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23,064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23,200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136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50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BALESHWAR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85,514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85,518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82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DEOGARH</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7,538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7,591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49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SAMBALPUR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37,919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37,997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78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81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SUNDARGARH</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41,456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41,902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446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48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SONEPUR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30,735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30,805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70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81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BHADRAK</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29,987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30,140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153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46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BARGARH</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55,669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55,650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76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SONEPUR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17,192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17,266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74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45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10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KENDRAPARA</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60,484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60,595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111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76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JHARSUGUDA</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10,774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10,792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45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11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CUTTACK</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83,512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83,625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113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76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NAYAGARH</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22,011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22,064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44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12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KANDHAMAL</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25,158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25,250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92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75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KENDUJHAR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32,650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33,019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369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44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13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DHENKANAL</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43,710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43,781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71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75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BOLANGIR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39,290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39,726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436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43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9546">
                <a:tc>
                  <a:txBody>
                    <a:bodyPr/>
                    <a:lstStyle/>
                    <a:p>
                      <a:pPr algn="ctr" fontAlgn="ctr"/>
                      <a:r>
                        <a:rPr lang="en-IN" sz="1400" b="0" i="0" u="none" strike="noStrike">
                          <a:solidFill>
                            <a:srgbClr val="000000"/>
                          </a:solidFill>
                          <a:latin typeface="Times New Roman" pitchFamily="18" charset="0"/>
                          <a:cs typeface="Times New Roman" pitchFamily="18" charset="0"/>
                        </a:rPr>
                        <a:t>14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NABARANGAPUR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51,296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51,341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72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KENDRAPARA</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33,665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34,272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607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43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13">
                <a:tc>
                  <a:txBody>
                    <a:bodyPr/>
                    <a:lstStyle/>
                    <a:p>
                      <a:pPr algn="ctr" fontAlgn="ctr"/>
                      <a:r>
                        <a:rPr lang="en-IN" sz="1400" b="0" i="0" u="none" strike="noStrike">
                          <a:solidFill>
                            <a:srgbClr val="000000"/>
                          </a:solidFill>
                          <a:latin typeface="Times New Roman" pitchFamily="18" charset="0"/>
                          <a:cs typeface="Times New Roman" pitchFamily="18" charset="0"/>
                        </a:rPr>
                        <a:t>15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BHADRAK</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44,193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44,331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138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latin typeface="Times New Roman" pitchFamily="18" charset="0"/>
                          <a:cs typeface="Times New Roman" pitchFamily="18" charset="0"/>
                        </a:rPr>
                        <a:t>68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GAJAPATI</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12,234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12,370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136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dirty="0">
                          <a:solidFill>
                            <a:srgbClr val="000000"/>
                          </a:solidFill>
                          <a:latin typeface="Times New Roman" pitchFamily="18" charset="0"/>
                          <a:cs typeface="Times New Roman" pitchFamily="18" charset="0"/>
                        </a:rPr>
                        <a:t>43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5"/>
          </p:nvPr>
        </p:nvSpPr>
        <p:spPr/>
        <p:txBody>
          <a:bodyPr/>
          <a:lstStyle/>
          <a:p>
            <a:fld id="{C4E2C466-65E0-41FB-A972-3FD95DE65999}" type="slidenum">
              <a:rPr lang="en-IN" smtClean="0"/>
              <a:pPr/>
              <a:t>16</a:t>
            </a:fld>
            <a:endParaRPr lang="en-IN"/>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1" y="156755"/>
            <a:ext cx="11756570" cy="418012"/>
          </a:xfrm>
        </p:spPr>
        <p:txBody>
          <a:bodyPr>
            <a:noAutofit/>
          </a:bodyPr>
          <a:lstStyle/>
          <a:p>
            <a:r>
              <a:rPr lang="en-US" sz="2200" b="1" dirty="0" smtClean="0">
                <a:solidFill>
                  <a:schemeClr val="tx1">
                    <a:lumMod val="95000"/>
                    <a:lumOff val="5000"/>
                  </a:schemeClr>
                </a:solidFill>
              </a:rPr>
              <a:t>District wise </a:t>
            </a:r>
            <a:r>
              <a:rPr lang="en-US" sz="2200" b="1" dirty="0" err="1" smtClean="0">
                <a:solidFill>
                  <a:schemeClr val="tx1">
                    <a:lumMod val="95000"/>
                    <a:lumOff val="5000"/>
                  </a:schemeClr>
                </a:solidFill>
              </a:rPr>
              <a:t>aaadhaar</a:t>
            </a:r>
            <a:r>
              <a:rPr lang="en-US" sz="2200" b="1" dirty="0" smtClean="0">
                <a:solidFill>
                  <a:schemeClr val="tx1">
                    <a:lumMod val="95000"/>
                    <a:lumOff val="5000"/>
                  </a:schemeClr>
                </a:solidFill>
              </a:rPr>
              <a:t> seeding and linkage status as on dt.27.10.2017</a:t>
            </a:r>
            <a:endParaRPr lang="en-US" sz="2200" b="1" dirty="0">
              <a:solidFill>
                <a:schemeClr val="tx1">
                  <a:lumMod val="95000"/>
                  <a:lumOff val="5000"/>
                </a:schemeClr>
              </a:solidFill>
            </a:endParaRPr>
          </a:p>
        </p:txBody>
      </p:sp>
      <p:pic>
        <p:nvPicPr>
          <p:cNvPr id="4" name="Picture 3" descr="http://ssepd.gov.in/sites/default/files/sscepdodisha_logo_2.png"/>
          <p:cNvPicPr/>
          <p:nvPr/>
        </p:nvPicPr>
        <p:blipFill>
          <a:blip r:embed="rId2" cstate="print"/>
          <a:srcRect/>
          <a:stretch>
            <a:fillRect/>
          </a:stretch>
        </p:blipFill>
        <p:spPr bwMode="auto">
          <a:xfrm>
            <a:off x="304800" y="5982789"/>
            <a:ext cx="8153400" cy="875212"/>
          </a:xfrm>
          <a:prstGeom prst="rect">
            <a:avLst/>
          </a:prstGeom>
          <a:noFill/>
          <a:ln w="9525">
            <a:noFill/>
            <a:miter lim="800000"/>
            <a:headEnd/>
            <a:tailEnd/>
          </a:ln>
        </p:spPr>
      </p:pic>
      <p:graphicFrame>
        <p:nvGraphicFramePr>
          <p:cNvPr id="5" name="Table 4"/>
          <p:cNvGraphicFramePr>
            <a:graphicFrameLocks noGrp="1"/>
          </p:cNvGraphicFramePr>
          <p:nvPr/>
        </p:nvGraphicFramePr>
        <p:xfrm>
          <a:off x="313509" y="713321"/>
          <a:ext cx="11220993" cy="5217220"/>
        </p:xfrm>
        <a:graphic>
          <a:graphicData uri="http://schemas.openxmlformats.org/drawingml/2006/table">
            <a:tbl>
              <a:tblPr/>
              <a:tblGrid>
                <a:gridCol w="587828"/>
                <a:gridCol w="1619794"/>
                <a:gridCol w="875212"/>
                <a:gridCol w="901337"/>
                <a:gridCol w="783771"/>
                <a:gridCol w="836023"/>
                <a:gridCol w="300446"/>
                <a:gridCol w="561703"/>
                <a:gridCol w="1658983"/>
                <a:gridCol w="927463"/>
                <a:gridCol w="809897"/>
                <a:gridCol w="679268"/>
                <a:gridCol w="679268"/>
              </a:tblGrid>
              <a:tr h="237908">
                <a:tc gridSpan="13">
                  <a:txBody>
                    <a:bodyPr/>
                    <a:lstStyle/>
                    <a:p>
                      <a:pPr algn="ctr" fontAlgn="ctr"/>
                      <a:r>
                        <a:rPr lang="en-IN" sz="1400" b="1" i="0" u="none" strike="noStrike">
                          <a:solidFill>
                            <a:srgbClr val="000000"/>
                          </a:solidFill>
                          <a:latin typeface="Times New Roman" pitchFamily="18" charset="0"/>
                          <a:cs typeface="Times New Roman" pitchFamily="18" charset="0"/>
                        </a:rPr>
                        <a:t> Aadhar seeding and linkage status under NSAP</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237908">
                <a:tc rowSpan="2">
                  <a:txBody>
                    <a:bodyPr/>
                    <a:lstStyle/>
                    <a:p>
                      <a:pPr algn="ctr" fontAlgn="ctr"/>
                      <a:r>
                        <a:rPr lang="en-IN" sz="1400" b="1" i="0" u="none" strike="noStrike">
                          <a:solidFill>
                            <a:srgbClr val="000000"/>
                          </a:solidFill>
                          <a:latin typeface="Times New Roman" pitchFamily="18" charset="0"/>
                          <a:cs typeface="Times New Roman" pitchFamily="18" charset="0"/>
                        </a:rPr>
                        <a:t>Sl. No.</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IN" sz="1400" b="1" i="0" u="none" strike="noStrike">
                          <a:solidFill>
                            <a:srgbClr val="000000"/>
                          </a:solidFill>
                          <a:latin typeface="Times New Roman" pitchFamily="18" charset="0"/>
                          <a:cs typeface="Times New Roman" pitchFamily="18" charset="0"/>
                        </a:rPr>
                        <a:t>Status on Aadhar seeding</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rowSpan="18">
                  <a:txBody>
                    <a:bodyPr/>
                    <a:lstStyle/>
                    <a:p>
                      <a:pPr algn="ctr" fontAlgn="ctr"/>
                      <a:r>
                        <a:rPr lang="en-IN" sz="1400" b="1" i="0" u="none" strike="noStrike">
                          <a:solidFill>
                            <a:srgbClr val="000000"/>
                          </a:solidFill>
                          <a:latin typeface="Times New Roman" pitchFamily="18" charset="0"/>
                          <a:cs typeface="Times New Roman" pitchFamily="18" charset="0"/>
                        </a:rPr>
                        <a:t> </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IN" sz="1400" b="1" i="0" u="none" strike="noStrike">
                          <a:solidFill>
                            <a:srgbClr val="000000"/>
                          </a:solidFill>
                          <a:latin typeface="Times New Roman" pitchFamily="18" charset="0"/>
                          <a:cs typeface="Times New Roman" pitchFamily="18" charset="0"/>
                        </a:rPr>
                        <a:t>Sl. No.</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IN" sz="1400" b="1" i="0" u="none" strike="noStrike">
                          <a:solidFill>
                            <a:srgbClr val="000000"/>
                          </a:solidFill>
                          <a:latin typeface="Times New Roman" pitchFamily="18" charset="0"/>
                          <a:cs typeface="Times New Roman" pitchFamily="18" charset="0"/>
                        </a:rPr>
                        <a:t>Status on Aadhar Verified</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934876">
                <a:tc vMerge="1">
                  <a:txBody>
                    <a:bodyPr/>
                    <a:lstStyle/>
                    <a:p>
                      <a:endParaRPr lang="en-IN"/>
                    </a:p>
                  </a:txBody>
                  <a:tcPr/>
                </a:tc>
                <a:tc>
                  <a:txBody>
                    <a:bodyPr/>
                    <a:lstStyle/>
                    <a:p>
                      <a:pPr algn="ctr" fontAlgn="ctr"/>
                      <a:r>
                        <a:rPr lang="en-IN" sz="1400" b="1" i="0" u="none" strike="noStrike">
                          <a:solidFill>
                            <a:srgbClr val="000000"/>
                          </a:solidFill>
                          <a:latin typeface="Times New Roman" pitchFamily="18" charset="0"/>
                          <a:cs typeface="Times New Roman" pitchFamily="18" charset="0"/>
                        </a:rPr>
                        <a:t>Name of the District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As on </a:t>
                      </a:r>
                      <a:br>
                        <a:rPr lang="en-IN" sz="1400" b="1" i="0" u="none" strike="noStrike">
                          <a:solidFill>
                            <a:srgbClr val="000000"/>
                          </a:solidFill>
                          <a:latin typeface="Times New Roman" pitchFamily="18" charset="0"/>
                          <a:cs typeface="Times New Roman" pitchFamily="18" charset="0"/>
                        </a:rPr>
                      </a:br>
                      <a:r>
                        <a:rPr lang="en-IN" sz="1400" b="1" i="0" u="none" strike="noStrike">
                          <a:solidFill>
                            <a:srgbClr val="000000"/>
                          </a:solidFill>
                          <a:latin typeface="Times New Roman" pitchFamily="18" charset="0"/>
                          <a:cs typeface="Times New Roman" pitchFamily="18" charset="0"/>
                        </a:rPr>
                        <a:t>25th Oct.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As on </a:t>
                      </a:r>
                      <a:br>
                        <a:rPr lang="en-IN" sz="1400" b="1" i="0" u="none" strike="noStrike">
                          <a:solidFill>
                            <a:srgbClr val="000000"/>
                          </a:solidFill>
                          <a:latin typeface="Times New Roman" pitchFamily="18" charset="0"/>
                          <a:cs typeface="Times New Roman" pitchFamily="18" charset="0"/>
                        </a:rPr>
                      </a:br>
                      <a:r>
                        <a:rPr lang="en-IN" sz="1400" b="1" i="0" u="none" strike="noStrike">
                          <a:solidFill>
                            <a:srgbClr val="000000"/>
                          </a:solidFill>
                          <a:latin typeface="Times New Roman" pitchFamily="18" charset="0"/>
                          <a:cs typeface="Times New Roman" pitchFamily="18" charset="0"/>
                        </a:rPr>
                        <a:t>27th Oct.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Daywise progress</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Aadhar Ach. %</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vMerge="1">
                  <a:txBody>
                    <a:bodyPr/>
                    <a:lstStyle/>
                    <a:p>
                      <a:endParaRPr lang="en-IN"/>
                    </a:p>
                  </a:txBody>
                  <a:tcPr/>
                </a:tc>
                <a:tc>
                  <a:txBody>
                    <a:bodyPr/>
                    <a:lstStyle/>
                    <a:p>
                      <a:pPr algn="ctr" fontAlgn="ctr"/>
                      <a:r>
                        <a:rPr lang="en-IN" sz="1400" b="1" i="0" u="none" strike="noStrike">
                          <a:solidFill>
                            <a:srgbClr val="000000"/>
                          </a:solidFill>
                          <a:latin typeface="Times New Roman" pitchFamily="18" charset="0"/>
                          <a:cs typeface="Times New Roman" pitchFamily="18" charset="0"/>
                        </a:rPr>
                        <a:t>Name of the District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As on </a:t>
                      </a:r>
                      <a:br>
                        <a:rPr lang="en-IN" sz="1400" b="1" i="0" u="none" strike="noStrike">
                          <a:solidFill>
                            <a:srgbClr val="000000"/>
                          </a:solidFill>
                          <a:latin typeface="Times New Roman" pitchFamily="18" charset="0"/>
                          <a:cs typeface="Times New Roman" pitchFamily="18" charset="0"/>
                        </a:rPr>
                      </a:br>
                      <a:r>
                        <a:rPr lang="en-IN" sz="1400" b="1" i="0" u="none" strike="noStrike">
                          <a:solidFill>
                            <a:srgbClr val="000000"/>
                          </a:solidFill>
                          <a:latin typeface="Times New Roman" pitchFamily="18" charset="0"/>
                          <a:cs typeface="Times New Roman" pitchFamily="18" charset="0"/>
                        </a:rPr>
                        <a:t>25th Oct.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As on </a:t>
                      </a:r>
                      <a:br>
                        <a:rPr lang="en-IN" sz="1400" b="1" i="0" u="none" strike="noStrike">
                          <a:solidFill>
                            <a:srgbClr val="000000"/>
                          </a:solidFill>
                          <a:latin typeface="Times New Roman" pitchFamily="18" charset="0"/>
                          <a:cs typeface="Times New Roman" pitchFamily="18" charset="0"/>
                        </a:rPr>
                      </a:br>
                      <a:r>
                        <a:rPr lang="en-IN" sz="1400" b="1" i="0" u="none" strike="noStrike">
                          <a:solidFill>
                            <a:srgbClr val="000000"/>
                          </a:solidFill>
                          <a:latin typeface="Times New Roman" pitchFamily="18" charset="0"/>
                          <a:cs typeface="Times New Roman" pitchFamily="18" charset="0"/>
                        </a:rPr>
                        <a:t>27th Oct.</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dirty="0" err="1">
                          <a:solidFill>
                            <a:srgbClr val="000000"/>
                          </a:solidFill>
                          <a:latin typeface="Times New Roman" pitchFamily="18" charset="0"/>
                          <a:cs typeface="Times New Roman" pitchFamily="18" charset="0"/>
                        </a:rPr>
                        <a:t>Daywise</a:t>
                      </a:r>
                      <a:r>
                        <a:rPr lang="en-IN" sz="1400" b="1" i="0" u="none" strike="noStrike" dirty="0">
                          <a:solidFill>
                            <a:srgbClr val="000000"/>
                          </a:solidFill>
                          <a:latin typeface="Times New Roman" pitchFamily="18" charset="0"/>
                          <a:cs typeface="Times New Roman" pitchFamily="18" charset="0"/>
                        </a:rPr>
                        <a:t> progress</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Aadhar Verif. %</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dirty="0">
                          <a:solidFill>
                            <a:srgbClr val="000000"/>
                          </a:solidFill>
                          <a:latin typeface="Times New Roman" pitchFamily="18" charset="0"/>
                          <a:cs typeface="Times New Roman" pitchFamily="18" charset="0"/>
                        </a:rPr>
                        <a:t>16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JHARSUGUDA</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16,152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16,163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DHENKANAL</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24,629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24,702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dirty="0">
                          <a:solidFill>
                            <a:srgbClr val="000000"/>
                          </a:solidFill>
                          <a:latin typeface="Times New Roman" pitchFamily="18" charset="0"/>
                          <a:cs typeface="Times New Roman" pitchFamily="18" charset="0"/>
                        </a:rPr>
                        <a:t>73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17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KALAHANDI</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51,412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51,432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KANDHAMAL</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12,562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12,681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dirty="0">
                          <a:solidFill>
                            <a:srgbClr val="000000"/>
                          </a:solidFill>
                          <a:latin typeface="Times New Roman" pitchFamily="18" charset="0"/>
                          <a:cs typeface="Times New Roman" pitchFamily="18" charset="0"/>
                        </a:rPr>
                        <a:t>119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18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GAJAPATI</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18,512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18,630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118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PURI</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28,848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29,603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dirty="0">
                          <a:solidFill>
                            <a:srgbClr val="000000"/>
                          </a:solidFill>
                          <a:latin typeface="Times New Roman" pitchFamily="18" charset="0"/>
                          <a:cs typeface="Times New Roman" pitchFamily="18" charset="0"/>
                        </a:rPr>
                        <a:t>755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19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NUAPADA</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30,843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31,356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513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19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ANGUL</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16,953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17,058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dirty="0">
                          <a:solidFill>
                            <a:srgbClr val="000000"/>
                          </a:solidFill>
                          <a:latin typeface="Times New Roman" pitchFamily="18" charset="0"/>
                          <a:cs typeface="Times New Roman" pitchFamily="18" charset="0"/>
                        </a:rPr>
                        <a:t>105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20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KENDUJHAR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46,660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46,949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289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20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KHORDHA</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25,154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25,428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dirty="0">
                          <a:solidFill>
                            <a:srgbClr val="000000"/>
                          </a:solidFill>
                          <a:latin typeface="Times New Roman" pitchFamily="18" charset="0"/>
                          <a:cs typeface="Times New Roman" pitchFamily="18" charset="0"/>
                        </a:rPr>
                        <a:t>274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21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GANJAM</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97,040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97,437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397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dirty="0">
                          <a:solidFill>
                            <a:srgbClr val="000000"/>
                          </a:solidFill>
                          <a:latin typeface="Times New Roman" pitchFamily="18" charset="0"/>
                          <a:cs typeface="Times New Roman" pitchFamily="18" charset="0"/>
                        </a:rPr>
                        <a:t>21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BALESHWAR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33,572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33,587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22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RAYAGADA</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43,117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43,152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22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JAGATSINGHAPUR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17,739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18,006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267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23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JAGATSINGHAPUR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33,792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33,889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97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23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BOUDH</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5,331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5,497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166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24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PURI</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46,561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47,091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530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24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GANJAM</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41,896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42,473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577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25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SUNDARGARH</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49,224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49,644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420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25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RAYAGADA</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18,557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18,593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36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26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ANGUL</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27,366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27,470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104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26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MAYURBHANJ</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29,786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29,778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27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BOLANGIR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50,482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50,901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419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27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NUAPADA</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9,361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10,055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694</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28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KHORDHA</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42,722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42,958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236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28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NABARANGAPUR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13,879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13,935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56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20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29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BOUDH</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9,723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9,796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73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29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JAJPUR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14,350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15,489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1139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ctr" fontAlgn="ctr"/>
                      <a:r>
                        <a:rPr lang="en-IN" sz="1400" b="0" i="0" u="none" strike="noStrike">
                          <a:solidFill>
                            <a:srgbClr val="000000"/>
                          </a:solidFill>
                          <a:latin typeface="Times New Roman" pitchFamily="18" charset="0"/>
                          <a:cs typeface="Times New Roman" pitchFamily="18" charset="0"/>
                        </a:rPr>
                        <a:t>30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JAJPUR</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40,695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41,462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767</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49</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ctr" fontAlgn="ctr"/>
                      <a:r>
                        <a:rPr lang="en-IN" sz="1400" b="0" i="0" u="none" strike="noStrike">
                          <a:solidFill>
                            <a:srgbClr val="000000"/>
                          </a:solidFill>
                          <a:latin typeface="Times New Roman" pitchFamily="18" charset="0"/>
                          <a:cs typeface="Times New Roman" pitchFamily="18" charset="0"/>
                        </a:rPr>
                        <a:t>30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KALAHANDI</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10,386</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10,451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65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latin typeface="Times New Roman" pitchFamily="18" charset="0"/>
                          <a:cs typeface="Times New Roman" pitchFamily="18" charset="0"/>
                        </a:rPr>
                        <a:t>13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08">
                <a:tc>
                  <a:txBody>
                    <a:bodyPr/>
                    <a:lstStyle/>
                    <a:p>
                      <a:pPr algn="l" fontAlgn="b"/>
                      <a:r>
                        <a:rPr lang="en-IN" sz="1400" b="1" i="0" u="none" strike="noStrike">
                          <a:solidFill>
                            <a:srgbClr val="000000"/>
                          </a:solidFill>
                          <a:latin typeface="Times New Roman" pitchFamily="18" charset="0"/>
                          <a:cs typeface="Times New Roman" pitchFamily="18" charset="0"/>
                        </a:rPr>
                        <a:t> </a:t>
                      </a:r>
                    </a:p>
                  </a:txBody>
                  <a:tcPr marL="5129" marR="5129" marT="51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TOTAL</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1421361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1426021</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4660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70</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IN"/>
                    </a:p>
                  </a:txBody>
                  <a:tcPr/>
                </a:tc>
                <a:tc>
                  <a:txBody>
                    <a:bodyPr/>
                    <a:lstStyle/>
                    <a:p>
                      <a:pPr algn="l" fontAlgn="b"/>
                      <a:r>
                        <a:rPr lang="en-IN" sz="1400" b="1" i="0" u="none" strike="noStrike">
                          <a:solidFill>
                            <a:srgbClr val="000000"/>
                          </a:solidFill>
                          <a:latin typeface="Times New Roman" pitchFamily="18" charset="0"/>
                          <a:cs typeface="Times New Roman" pitchFamily="18" charset="0"/>
                        </a:rPr>
                        <a:t> </a:t>
                      </a:r>
                    </a:p>
                  </a:txBody>
                  <a:tcPr marL="5129" marR="5129" marT="51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dirty="0">
                          <a:solidFill>
                            <a:srgbClr val="000000"/>
                          </a:solidFill>
                          <a:latin typeface="Times New Roman" pitchFamily="18" charset="0"/>
                          <a:cs typeface="Times New Roman" pitchFamily="18" charset="0"/>
                        </a:rPr>
                        <a:t>TOTAL</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758983</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766075</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latin typeface="Times New Roman" pitchFamily="18" charset="0"/>
                          <a:cs typeface="Times New Roman" pitchFamily="18" charset="0"/>
                        </a:rPr>
                        <a:t>7092</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dirty="0">
                          <a:solidFill>
                            <a:srgbClr val="000000"/>
                          </a:solidFill>
                          <a:latin typeface="Times New Roman" pitchFamily="18" charset="0"/>
                          <a:cs typeface="Times New Roman" pitchFamily="18" charset="0"/>
                        </a:rPr>
                        <a:t>38</a:t>
                      </a:r>
                    </a:p>
                  </a:txBody>
                  <a:tcPr marL="5129" marR="5129" marT="51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5"/>
          </p:nvPr>
        </p:nvSpPr>
        <p:spPr/>
        <p:txBody>
          <a:bodyPr/>
          <a:lstStyle/>
          <a:p>
            <a:fld id="{C4E2C466-65E0-41FB-A972-3FD95DE65999}" type="slidenum">
              <a:rPr lang="en-IN" smtClean="0"/>
              <a:pPr/>
              <a:t>17</a:t>
            </a:fld>
            <a:endParaRPr lang="en-IN"/>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1" y="287384"/>
            <a:ext cx="11756570" cy="418012"/>
          </a:xfrm>
        </p:spPr>
        <p:txBody>
          <a:bodyPr>
            <a:noAutofit/>
          </a:bodyPr>
          <a:lstStyle/>
          <a:p>
            <a:r>
              <a:rPr lang="en-US" sz="2200" b="1" dirty="0" smtClean="0">
                <a:solidFill>
                  <a:schemeClr val="tx1">
                    <a:lumMod val="95000"/>
                    <a:lumOff val="5000"/>
                  </a:schemeClr>
                </a:solidFill>
              </a:rPr>
              <a:t>Critical issues for improving implementation of the schemes/ </a:t>
            </a:r>
            <a:r>
              <a:rPr lang="en-US" sz="2200" b="1" dirty="0" err="1" smtClean="0">
                <a:solidFill>
                  <a:schemeClr val="tx1">
                    <a:lumMod val="95000"/>
                    <a:lumOff val="5000"/>
                  </a:schemeClr>
                </a:solidFill>
              </a:rPr>
              <a:t>programmes</a:t>
            </a:r>
            <a:endParaRPr lang="en-US" sz="2200" b="1" dirty="0">
              <a:solidFill>
                <a:schemeClr val="tx1">
                  <a:lumMod val="95000"/>
                  <a:lumOff val="5000"/>
                </a:schemeClr>
              </a:solidFill>
            </a:endParaRPr>
          </a:p>
        </p:txBody>
      </p:sp>
      <p:sp>
        <p:nvSpPr>
          <p:cNvPr id="3" name="Content Placeholder 2"/>
          <p:cNvSpPr>
            <a:spLocks noGrp="1"/>
          </p:cNvSpPr>
          <p:nvPr>
            <p:ph sz="quarter" idx="1"/>
          </p:nvPr>
        </p:nvSpPr>
        <p:spPr>
          <a:xfrm>
            <a:off x="622662" y="888274"/>
            <a:ext cx="10350137" cy="5055326"/>
          </a:xfrm>
        </p:spPr>
        <p:txBody>
          <a:bodyPr>
            <a:normAutofit/>
          </a:bodyPr>
          <a:lstStyle/>
          <a:p>
            <a:pPr marL="457200" lvl="0" indent="-457200">
              <a:lnSpc>
                <a:spcPct val="150000"/>
              </a:lnSpc>
              <a:buFont typeface="+mj-lt"/>
              <a:buAutoNum type="arabicPeriod"/>
            </a:pPr>
            <a:r>
              <a:rPr lang="en-IN" sz="2300" dirty="0" smtClean="0">
                <a:latin typeface="Times New Roman" pitchFamily="18" charset="0"/>
                <a:cs typeface="Times New Roman" pitchFamily="18" charset="0"/>
              </a:rPr>
              <a:t>Disbursement of pensions on 15</a:t>
            </a:r>
            <a:r>
              <a:rPr lang="en-IN" sz="2300" baseline="30000" dirty="0" smtClean="0">
                <a:latin typeface="Times New Roman" pitchFamily="18" charset="0"/>
                <a:cs typeface="Times New Roman" pitchFamily="18" charset="0"/>
              </a:rPr>
              <a:t>th</a:t>
            </a:r>
            <a:r>
              <a:rPr lang="en-IN" sz="2300" dirty="0" smtClean="0">
                <a:latin typeface="Times New Roman" pitchFamily="18" charset="0"/>
                <a:cs typeface="Times New Roman" pitchFamily="18" charset="0"/>
              </a:rPr>
              <a:t> of every month.</a:t>
            </a:r>
          </a:p>
          <a:p>
            <a:pPr marL="457200" lvl="0" indent="-457200">
              <a:lnSpc>
                <a:spcPct val="150000"/>
              </a:lnSpc>
              <a:buFont typeface="+mj-lt"/>
              <a:buAutoNum type="arabicPeriod"/>
            </a:pPr>
            <a:r>
              <a:rPr lang="en-IN" sz="2300" dirty="0" smtClean="0">
                <a:latin typeface="Times New Roman" pitchFamily="18" charset="0"/>
                <a:cs typeface="Times New Roman" pitchFamily="18" charset="0"/>
              </a:rPr>
              <a:t>All old age pension beneficiaries under NSAP and MBPY who are registered construction workers to be shifted to NSPY. List of pension beneficiaries to be given to District Labour Officer for filtering.</a:t>
            </a:r>
          </a:p>
          <a:p>
            <a:pPr marL="457200" lvl="0" indent="-457200">
              <a:lnSpc>
                <a:spcPct val="150000"/>
              </a:lnSpc>
              <a:buFont typeface="+mj-lt"/>
              <a:buAutoNum type="arabicPeriod"/>
            </a:pPr>
            <a:r>
              <a:rPr lang="en-IN" sz="2300" dirty="0" err="1" smtClean="0">
                <a:latin typeface="Times New Roman" pitchFamily="18" charset="0"/>
                <a:cs typeface="Times New Roman" pitchFamily="18" charset="0"/>
              </a:rPr>
              <a:t>Aadhaar</a:t>
            </a:r>
            <a:r>
              <a:rPr lang="en-IN" sz="2300" dirty="0" smtClean="0">
                <a:latin typeface="Times New Roman" pitchFamily="18" charset="0"/>
                <a:cs typeface="Times New Roman" pitchFamily="18" charset="0"/>
              </a:rPr>
              <a:t> based authentication of pension beneficiaries to be ensured before disbursement of pensions.</a:t>
            </a:r>
            <a:endParaRPr lang="en-US" sz="2300" dirty="0" smtClean="0">
              <a:latin typeface="Times New Roman" pitchFamily="18" charset="0"/>
              <a:cs typeface="Times New Roman" pitchFamily="18" charset="0"/>
            </a:endParaRPr>
          </a:p>
          <a:p>
            <a:pPr marL="457200" lvl="0" indent="-457200">
              <a:lnSpc>
                <a:spcPct val="150000"/>
              </a:lnSpc>
              <a:buFont typeface="+mj-lt"/>
              <a:buAutoNum type="arabicPeriod"/>
            </a:pPr>
            <a:r>
              <a:rPr lang="en-IN" sz="2300" dirty="0" err="1" smtClean="0">
                <a:latin typeface="Times New Roman" pitchFamily="18" charset="0"/>
                <a:cs typeface="Times New Roman" pitchFamily="18" charset="0"/>
              </a:rPr>
              <a:t>Aadhaar</a:t>
            </a:r>
            <a:r>
              <a:rPr lang="en-IN" sz="2300" dirty="0" smtClean="0">
                <a:latin typeface="Times New Roman" pitchFamily="18" charset="0"/>
                <a:cs typeface="Times New Roman" pitchFamily="18" charset="0"/>
              </a:rPr>
              <a:t> seeding and digitization of database of beneficiaries to be completed.</a:t>
            </a:r>
          </a:p>
          <a:p>
            <a:pPr marL="457200" indent="-457200">
              <a:lnSpc>
                <a:spcPct val="150000"/>
              </a:lnSpc>
              <a:buFont typeface="+mj-lt"/>
              <a:buAutoNum type="arabicPeriod"/>
            </a:pPr>
            <a:r>
              <a:rPr lang="en-IN" sz="2300" dirty="0" smtClean="0">
                <a:latin typeface="Times New Roman" pitchFamily="18" charset="0"/>
                <a:cs typeface="Times New Roman" pitchFamily="18" charset="0"/>
              </a:rPr>
              <a:t>Pension disbursement to be reflected in NSAP portal- </a:t>
            </a:r>
            <a:r>
              <a:rPr lang="en-IN" sz="2300" u="sng" dirty="0" smtClean="0">
                <a:latin typeface="Times New Roman" pitchFamily="18" charset="0"/>
                <a:cs typeface="Times New Roman" pitchFamily="18" charset="0"/>
                <a:hlinkClick r:id="rId2"/>
              </a:rPr>
              <a:t>www.nsap.nic.in</a:t>
            </a:r>
            <a:r>
              <a:rPr lang="en-IN" sz="2300" dirty="0" smtClean="0"/>
              <a:t>	</a:t>
            </a:r>
          </a:p>
          <a:p>
            <a:pPr>
              <a:lnSpc>
                <a:spcPct val="160000"/>
              </a:lnSpc>
            </a:pPr>
            <a:endParaRPr lang="en-IN" dirty="0" smtClean="0"/>
          </a:p>
          <a:p>
            <a:endParaRPr lang="en-US" dirty="0"/>
          </a:p>
        </p:txBody>
      </p:sp>
      <p:pic>
        <p:nvPicPr>
          <p:cNvPr id="4" name="Picture 3" descr="http://ssepd.gov.in/sites/default/files/sscepdodisha_logo_2.png"/>
          <p:cNvPicPr/>
          <p:nvPr/>
        </p:nvPicPr>
        <p:blipFill>
          <a:blip r:embed="rId3" cstate="print"/>
          <a:srcRect/>
          <a:stretch>
            <a:fillRect/>
          </a:stretch>
        </p:blipFill>
        <p:spPr bwMode="auto">
          <a:xfrm>
            <a:off x="304800" y="5982789"/>
            <a:ext cx="8153400" cy="875212"/>
          </a:xfrm>
          <a:prstGeom prst="rect">
            <a:avLst/>
          </a:prstGeom>
          <a:noFill/>
          <a:ln w="9525">
            <a:noFill/>
            <a:miter lim="800000"/>
            <a:headEnd/>
            <a:tailEnd/>
          </a:ln>
        </p:spPr>
      </p:pic>
      <p:sp>
        <p:nvSpPr>
          <p:cNvPr id="5" name="Slide Number Placeholder 4"/>
          <p:cNvSpPr>
            <a:spLocks noGrp="1"/>
          </p:cNvSpPr>
          <p:nvPr>
            <p:ph type="sldNum" sz="quarter" idx="15"/>
          </p:nvPr>
        </p:nvSpPr>
        <p:spPr/>
        <p:txBody>
          <a:bodyPr/>
          <a:lstStyle/>
          <a:p>
            <a:fld id="{C4E2C466-65E0-41FB-A972-3FD95DE65999}" type="slidenum">
              <a:rPr lang="en-IN" smtClean="0"/>
              <a:pPr/>
              <a:t>18</a:t>
            </a:fld>
            <a:endParaRPr lang="en-IN"/>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1" y="156755"/>
            <a:ext cx="11756570" cy="418012"/>
          </a:xfrm>
        </p:spPr>
        <p:txBody>
          <a:bodyPr>
            <a:noAutofit/>
          </a:bodyPr>
          <a:lstStyle/>
          <a:p>
            <a:r>
              <a:rPr lang="en-US" sz="2200" b="1" dirty="0" smtClean="0">
                <a:solidFill>
                  <a:schemeClr val="tx1">
                    <a:lumMod val="95000"/>
                    <a:lumOff val="5000"/>
                  </a:schemeClr>
                </a:solidFill>
              </a:rPr>
              <a:t>Critical issues for improving implementation of the schemes/ </a:t>
            </a:r>
            <a:r>
              <a:rPr lang="en-US" sz="2200" b="1" dirty="0" err="1" smtClean="0">
                <a:solidFill>
                  <a:schemeClr val="tx1">
                    <a:lumMod val="95000"/>
                    <a:lumOff val="5000"/>
                  </a:schemeClr>
                </a:solidFill>
              </a:rPr>
              <a:t>programmes</a:t>
            </a:r>
            <a:endParaRPr lang="en-US" sz="2200" b="1" dirty="0">
              <a:solidFill>
                <a:schemeClr val="tx1">
                  <a:lumMod val="95000"/>
                  <a:lumOff val="5000"/>
                </a:schemeClr>
              </a:solidFill>
            </a:endParaRPr>
          </a:p>
        </p:txBody>
      </p:sp>
      <p:sp>
        <p:nvSpPr>
          <p:cNvPr id="3" name="Content Placeholder 2"/>
          <p:cNvSpPr>
            <a:spLocks noGrp="1"/>
          </p:cNvSpPr>
          <p:nvPr>
            <p:ph sz="quarter" idx="1"/>
          </p:nvPr>
        </p:nvSpPr>
        <p:spPr>
          <a:xfrm>
            <a:off x="622662" y="888274"/>
            <a:ext cx="10350137" cy="5055326"/>
          </a:xfrm>
        </p:spPr>
        <p:txBody>
          <a:bodyPr>
            <a:normAutofit/>
          </a:bodyPr>
          <a:lstStyle/>
          <a:p>
            <a:pPr marL="457200" lvl="0" indent="-457200">
              <a:lnSpc>
                <a:spcPct val="150000"/>
              </a:lnSpc>
              <a:buFont typeface="+mj-lt"/>
              <a:buAutoNum type="arabicPeriod" startAt="6"/>
            </a:pPr>
            <a:r>
              <a:rPr lang="en-IN" sz="2300" dirty="0" smtClean="0">
                <a:latin typeface="Times New Roman" pitchFamily="18" charset="0"/>
                <a:cs typeface="Times New Roman" pitchFamily="18" charset="0"/>
              </a:rPr>
              <a:t>Flow of funds to be recorded in PFMS from State, District, Block and GP levels.</a:t>
            </a:r>
            <a:endParaRPr lang="en-US" sz="2300" dirty="0" smtClean="0">
              <a:latin typeface="Times New Roman" pitchFamily="18" charset="0"/>
              <a:cs typeface="Times New Roman" pitchFamily="18" charset="0"/>
            </a:endParaRPr>
          </a:p>
          <a:p>
            <a:pPr marL="457200" lvl="0" indent="-457200">
              <a:lnSpc>
                <a:spcPct val="150000"/>
              </a:lnSpc>
              <a:buFont typeface="+mj-lt"/>
              <a:buAutoNum type="arabicPeriod" startAt="6"/>
            </a:pPr>
            <a:r>
              <a:rPr lang="en-IN" sz="2300" dirty="0" smtClean="0">
                <a:latin typeface="Times New Roman" pitchFamily="18" charset="0"/>
                <a:cs typeface="Times New Roman" pitchFamily="18" charset="0"/>
              </a:rPr>
              <a:t>Pending Utilization Certificates (UCs) to be submitted.</a:t>
            </a:r>
            <a:endParaRPr lang="en-US" sz="2300" dirty="0" smtClean="0">
              <a:latin typeface="Times New Roman" pitchFamily="18" charset="0"/>
              <a:cs typeface="Times New Roman" pitchFamily="18" charset="0"/>
            </a:endParaRPr>
          </a:p>
          <a:p>
            <a:pPr marL="457200" lvl="0" indent="-457200">
              <a:lnSpc>
                <a:spcPct val="150000"/>
              </a:lnSpc>
              <a:buFont typeface="+mj-lt"/>
              <a:buAutoNum type="arabicPeriod" startAt="6"/>
            </a:pPr>
            <a:r>
              <a:rPr lang="en-IN" sz="2300" dirty="0" smtClean="0">
                <a:latin typeface="Times New Roman" pitchFamily="18" charset="0"/>
                <a:cs typeface="Times New Roman" pitchFamily="18" charset="0"/>
              </a:rPr>
              <a:t>Cash for pension disbursement to be moved free of cost to GPs from block headquarters through cash delivery vans of ICICI, AXIS and HDFC Banks.</a:t>
            </a:r>
            <a:endParaRPr lang="en-US" sz="2300" dirty="0" smtClean="0">
              <a:latin typeface="Times New Roman" pitchFamily="18" charset="0"/>
              <a:cs typeface="Times New Roman" pitchFamily="18" charset="0"/>
            </a:endParaRPr>
          </a:p>
          <a:p>
            <a:pPr marL="457200" lvl="0" indent="-457200">
              <a:lnSpc>
                <a:spcPct val="150000"/>
              </a:lnSpc>
              <a:buFont typeface="+mj-lt"/>
              <a:buAutoNum type="arabicPeriod" startAt="6"/>
            </a:pPr>
            <a:r>
              <a:rPr lang="en-IN" sz="2300" dirty="0" smtClean="0">
                <a:latin typeface="Times New Roman" pitchFamily="18" charset="0"/>
                <a:cs typeface="Times New Roman" pitchFamily="18" charset="0"/>
              </a:rPr>
              <a:t>Convergence with Department of Health &amp; Family Welfare for screening of health of pension beneficiaries and free drug distribution under NIRAMAYA on pension distribution day.</a:t>
            </a:r>
            <a:endParaRPr lang="en-US" sz="2300" dirty="0" smtClean="0">
              <a:latin typeface="Times New Roman" pitchFamily="18" charset="0"/>
              <a:cs typeface="Times New Roman" pitchFamily="18" charset="0"/>
            </a:endParaRPr>
          </a:p>
          <a:p>
            <a:pPr marL="457200" indent="-457200">
              <a:lnSpc>
                <a:spcPct val="150000"/>
              </a:lnSpc>
              <a:buNone/>
            </a:pPr>
            <a:r>
              <a:rPr lang="en-IN" dirty="0" smtClean="0"/>
              <a:t>	</a:t>
            </a:r>
          </a:p>
          <a:p>
            <a:pPr>
              <a:lnSpc>
                <a:spcPct val="160000"/>
              </a:lnSpc>
            </a:pPr>
            <a:endParaRPr lang="en-IN" dirty="0" smtClean="0"/>
          </a:p>
          <a:p>
            <a:endParaRPr lang="en-US" dirty="0"/>
          </a:p>
        </p:txBody>
      </p:sp>
      <p:pic>
        <p:nvPicPr>
          <p:cNvPr id="4" name="Picture 3" descr="http://ssepd.gov.in/sites/default/files/sscepdodisha_logo_2.png"/>
          <p:cNvPicPr/>
          <p:nvPr/>
        </p:nvPicPr>
        <p:blipFill>
          <a:blip r:embed="rId2" cstate="print"/>
          <a:srcRect/>
          <a:stretch>
            <a:fillRect/>
          </a:stretch>
        </p:blipFill>
        <p:spPr bwMode="auto">
          <a:xfrm>
            <a:off x="304800" y="5982789"/>
            <a:ext cx="8153400" cy="875212"/>
          </a:xfrm>
          <a:prstGeom prst="rect">
            <a:avLst/>
          </a:prstGeom>
          <a:noFill/>
          <a:ln w="9525">
            <a:noFill/>
            <a:miter lim="800000"/>
            <a:headEnd/>
            <a:tailEnd/>
          </a:ln>
        </p:spPr>
      </p:pic>
      <p:sp>
        <p:nvSpPr>
          <p:cNvPr id="5" name="Slide Number Placeholder 4"/>
          <p:cNvSpPr>
            <a:spLocks noGrp="1"/>
          </p:cNvSpPr>
          <p:nvPr>
            <p:ph type="sldNum" sz="quarter" idx="15"/>
          </p:nvPr>
        </p:nvSpPr>
        <p:spPr/>
        <p:txBody>
          <a:bodyPr/>
          <a:lstStyle/>
          <a:p>
            <a:fld id="{C4E2C466-65E0-41FB-A972-3FD95DE65999}" type="slidenum">
              <a:rPr lang="en-IN" smtClean="0"/>
              <a:pPr/>
              <a:t>19</a:t>
            </a:fld>
            <a:endParaRPr lang="en-IN"/>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sepd.gov.in/sites/default/files/sscepdodisha_logo_2.png"/>
          <p:cNvPicPr/>
          <p:nvPr/>
        </p:nvPicPr>
        <p:blipFill>
          <a:blip r:embed="rId2" cstate="print"/>
          <a:srcRect/>
          <a:stretch>
            <a:fillRect/>
          </a:stretch>
        </p:blipFill>
        <p:spPr bwMode="auto">
          <a:xfrm>
            <a:off x="304800" y="5969727"/>
            <a:ext cx="8153400" cy="888274"/>
          </a:xfrm>
          <a:prstGeom prst="rect">
            <a:avLst/>
          </a:prstGeom>
          <a:noFill/>
          <a:ln w="9525">
            <a:noFill/>
            <a:miter lim="800000"/>
            <a:headEnd/>
            <a:tailEnd/>
          </a:ln>
        </p:spPr>
      </p:pic>
      <p:sp>
        <p:nvSpPr>
          <p:cNvPr id="5" name="Rectangle 4"/>
          <p:cNvSpPr/>
          <p:nvPr/>
        </p:nvSpPr>
        <p:spPr>
          <a:xfrm>
            <a:off x="627016" y="966652"/>
            <a:ext cx="10802983" cy="2492990"/>
          </a:xfrm>
          <a:prstGeom prst="rect">
            <a:avLst/>
          </a:prstGeom>
        </p:spPr>
        <p:txBody>
          <a:bodyPr wrap="square">
            <a:spAutoFit/>
          </a:bodyPr>
          <a:lstStyle/>
          <a:p>
            <a:pPr algn="just">
              <a:lnSpc>
                <a:spcPct val="150000"/>
              </a:lnSpc>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p:txBody>
      </p:sp>
      <p:sp>
        <p:nvSpPr>
          <p:cNvPr id="6" name="Title 1"/>
          <p:cNvSpPr txBox="1">
            <a:spLocks/>
          </p:cNvSpPr>
          <p:nvPr/>
        </p:nvSpPr>
        <p:spPr>
          <a:xfrm>
            <a:off x="326571" y="170135"/>
            <a:ext cx="11181806" cy="483008"/>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small" spc="0" normalizeH="0" baseline="0" noProof="0" dirty="0" smtClean="0">
                <a:ln>
                  <a:noFill/>
                </a:ln>
                <a:solidFill>
                  <a:srgbClr val="7030A0"/>
                </a:solidFill>
                <a:effectLst/>
                <a:uLnTx/>
                <a:uFillTx/>
                <a:latin typeface="+mj-lt"/>
                <a:ea typeface="+mj-ea"/>
                <a:cs typeface="+mj-cs"/>
              </a:rPr>
              <a:t>NSAP Schemes</a:t>
            </a:r>
            <a:endParaRPr kumimoji="0" lang="en-US" sz="2600" b="1" i="0" u="none" strike="noStrike" kern="1200" cap="small" spc="0" normalizeH="0" baseline="0" noProof="0" dirty="0">
              <a:ln>
                <a:noFill/>
              </a:ln>
              <a:solidFill>
                <a:srgbClr val="7030A0"/>
              </a:solidFill>
              <a:effectLst/>
              <a:uLnTx/>
              <a:uFillTx/>
              <a:latin typeface="+mj-lt"/>
              <a:ea typeface="+mj-ea"/>
              <a:cs typeface="+mj-cs"/>
            </a:endParaRPr>
          </a:p>
        </p:txBody>
      </p:sp>
      <p:sp>
        <p:nvSpPr>
          <p:cNvPr id="7" name="Rectangle 6"/>
          <p:cNvSpPr/>
          <p:nvPr/>
        </p:nvSpPr>
        <p:spPr>
          <a:xfrm>
            <a:off x="796834" y="457200"/>
            <a:ext cx="10659292" cy="5724644"/>
          </a:xfrm>
          <a:prstGeom prst="rect">
            <a:avLst/>
          </a:prstGeom>
        </p:spPr>
        <p:txBody>
          <a:bodyPr wrap="square">
            <a:spAutoFit/>
          </a:bodyPr>
          <a:lstStyle/>
          <a:p>
            <a:pPr marL="514350" indent="-514350">
              <a:lnSpc>
                <a:spcPct val="150000"/>
              </a:lnSpc>
              <a:buFont typeface="+mj-lt"/>
              <a:buAutoNum type="arabicPeriod"/>
            </a:pPr>
            <a:r>
              <a:rPr lang="en-IN" b="1" dirty="0" err="1" smtClean="0">
                <a:latin typeface="Times New Roman" pitchFamily="18" charset="0"/>
                <a:cs typeface="Times New Roman" pitchFamily="18" charset="0"/>
              </a:rPr>
              <a:t>Indira</a:t>
            </a:r>
            <a:r>
              <a:rPr lang="en-IN" b="1" dirty="0" smtClean="0">
                <a:latin typeface="Times New Roman" pitchFamily="18" charset="0"/>
                <a:cs typeface="Times New Roman" pitchFamily="18" charset="0"/>
              </a:rPr>
              <a:t> Gandhi National Old Age Pension Scheme (IGNOAPS)</a:t>
            </a:r>
          </a:p>
          <a:p>
            <a:pPr marL="514350" indent="-514350" algn="just">
              <a:lnSpc>
                <a:spcPct val="150000"/>
              </a:lnSpc>
            </a:pPr>
            <a:r>
              <a:rPr lang="en-US" dirty="0" smtClean="0">
                <a:latin typeface="Times New Roman" pitchFamily="18" charset="0"/>
                <a:cs typeface="Times New Roman" pitchFamily="18" charset="0"/>
              </a:rPr>
              <a:t>		This is one of the components of the ‘National Social Assistance </a:t>
            </a:r>
            <a:r>
              <a:rPr lang="en-US" dirty="0" err="1" smtClean="0">
                <a:latin typeface="Times New Roman" pitchFamily="18" charset="0"/>
                <a:cs typeface="Times New Roman" pitchFamily="18" charset="0"/>
              </a:rPr>
              <a:t>Programme</a:t>
            </a:r>
            <a:r>
              <a:rPr lang="en-US" dirty="0" smtClean="0">
                <a:latin typeface="Times New Roman" pitchFamily="18" charset="0"/>
                <a:cs typeface="Times New Roman" pitchFamily="18" charset="0"/>
              </a:rPr>
              <a:t> (NSAP) introduced by the Govt. of India, Ministry of Rural Development </a:t>
            </a:r>
            <a:r>
              <a:rPr lang="en-US" dirty="0" err="1" smtClean="0">
                <a:latin typeface="Times New Roman" pitchFamily="18" charset="0"/>
                <a:cs typeface="Times New Roman" pitchFamily="18" charset="0"/>
              </a:rPr>
              <a:t>w.e.f</a:t>
            </a:r>
            <a:r>
              <a:rPr lang="en-US" dirty="0" smtClean="0">
                <a:latin typeface="Times New Roman" pitchFamily="18" charset="0"/>
                <a:cs typeface="Times New Roman" pitchFamily="18" charset="0"/>
              </a:rPr>
              <a:t>. 15.08.1995. </a:t>
            </a:r>
          </a:p>
          <a:p>
            <a:pPr marL="514350" indent="-514350" algn="just">
              <a:lnSpc>
                <a:spcPct val="150000"/>
              </a:lnSpc>
              <a:buFont typeface="+mj-lt"/>
              <a:buAutoNum type="romanLcPeriod"/>
            </a:pPr>
            <a:r>
              <a:rPr lang="en-US" dirty="0" smtClean="0">
                <a:latin typeface="Times New Roman" pitchFamily="18" charset="0"/>
                <a:cs typeface="Times New Roman" pitchFamily="18" charset="0"/>
              </a:rPr>
              <a:t>Under this scheme, old age pension is provided to aged, destitute persons (male/female) of 60 years and above. The rate of pension has been revised to Rs. 300/- per beneficiary per month in between the age of 60-79 years </a:t>
            </a:r>
            <a:r>
              <a:rPr lang="en-US" dirty="0" err="1" smtClean="0">
                <a:latin typeface="Times New Roman" pitchFamily="18" charset="0"/>
                <a:cs typeface="Times New Roman" pitchFamily="18" charset="0"/>
              </a:rPr>
              <a:t>w.e.f</a:t>
            </a:r>
            <a:r>
              <a:rPr lang="en-US" dirty="0" smtClean="0">
                <a:latin typeface="Times New Roman" pitchFamily="18" charset="0"/>
                <a:cs typeface="Times New Roman" pitchFamily="18" charset="0"/>
              </a:rPr>
              <a:t>. 01.04.2012 and Rs.500/- for 80 years &amp; above </a:t>
            </a:r>
            <a:r>
              <a:rPr lang="en-US" dirty="0" err="1" smtClean="0">
                <a:latin typeface="Times New Roman" pitchFamily="18" charset="0"/>
                <a:cs typeface="Times New Roman" pitchFamily="18" charset="0"/>
              </a:rPr>
              <a:t>w.e.f</a:t>
            </a:r>
            <a:r>
              <a:rPr lang="en-US" dirty="0" smtClean="0">
                <a:latin typeface="Times New Roman" pitchFamily="18" charset="0"/>
                <a:cs typeface="Times New Roman" pitchFamily="18" charset="0"/>
              </a:rPr>
              <a:t>. 01.04.2011. Out of the above pension, Rs. 200/- is borne by GOI and Rs. 100/- is provided by State Government.  </a:t>
            </a:r>
          </a:p>
          <a:p>
            <a:pPr marL="514350" indent="-514350" algn="just">
              <a:lnSpc>
                <a:spcPct val="150000"/>
              </a:lnSpc>
              <a:buFont typeface="+mj-lt"/>
              <a:buAutoNum type="romanLcPeriod"/>
            </a:pPr>
            <a:r>
              <a:rPr lang="en-US" dirty="0" smtClean="0"/>
              <a:t>At present, there are 14,18,631 beneficiaries under the scheme.</a:t>
            </a:r>
            <a:endParaRPr lang="en-US" sz="2000" dirty="0" smtClean="0"/>
          </a:p>
          <a:p>
            <a:pPr marL="514350" indent="-514350" algn="just">
              <a:lnSpc>
                <a:spcPct val="150000"/>
              </a:lnSpc>
            </a:pPr>
            <a:endParaRPr lang="en-US" sz="2000" dirty="0" smtClean="0"/>
          </a:p>
          <a:p>
            <a:pPr marL="514350" indent="-514350" algn="just">
              <a:lnSpc>
                <a:spcPct val="150000"/>
              </a:lnSpc>
            </a:pPr>
            <a:endParaRPr lang="en-US" sz="2000" dirty="0" smtClean="0"/>
          </a:p>
          <a:p>
            <a:pPr marL="514350" indent="-514350" algn="just">
              <a:lnSpc>
                <a:spcPct val="150000"/>
              </a:lnSpc>
            </a:pPr>
            <a:r>
              <a:rPr lang="en-US" sz="2000" dirty="0" smtClean="0"/>
              <a:t>	</a:t>
            </a:r>
          </a:p>
          <a:p>
            <a:pPr marL="514350" indent="-514350" algn="just">
              <a:lnSpc>
                <a:spcPct val="150000"/>
              </a:lnSpc>
              <a:buFont typeface="+mj-lt"/>
              <a:buAutoNum type="romanLcPeriod"/>
            </a:pPr>
            <a:endParaRPr lang="en-IN" sz="2000" dirty="0" smtClean="0">
              <a:latin typeface="Times New Roman" pitchFamily="18" charset="0"/>
              <a:cs typeface="Times New Roman" pitchFamily="18" charset="0"/>
            </a:endParaRPr>
          </a:p>
          <a:p>
            <a:pPr marL="514350" indent="-514350" algn="just">
              <a:lnSpc>
                <a:spcPct val="150000"/>
              </a:lnSpc>
              <a:buFont typeface="+mj-lt"/>
              <a:buAutoNum type="romanLcPeriod"/>
            </a:pPr>
            <a:endParaRPr lang="en-IN" sz="2000" dirty="0" smtClean="0">
              <a:latin typeface="Times New Roman" pitchFamily="18" charset="0"/>
              <a:cs typeface="Times New Roman" pitchFamily="18" charset="0"/>
            </a:endParaRPr>
          </a:p>
        </p:txBody>
      </p:sp>
      <p:graphicFrame>
        <p:nvGraphicFramePr>
          <p:cNvPr id="9" name="Table 8"/>
          <p:cNvGraphicFramePr>
            <a:graphicFrameLocks noGrp="1"/>
          </p:cNvGraphicFramePr>
          <p:nvPr/>
        </p:nvGraphicFramePr>
        <p:xfrm>
          <a:off x="1953622" y="4023361"/>
          <a:ext cx="8128000" cy="1682719"/>
        </p:xfrm>
        <a:graphic>
          <a:graphicData uri="http://schemas.openxmlformats.org/drawingml/2006/table">
            <a:tbl>
              <a:tblPr firstRow="1" bandRow="1">
                <a:tableStyleId>{5940675A-B579-460E-94D1-54222C63F5DA}</a:tableStyleId>
              </a:tblPr>
              <a:tblGrid>
                <a:gridCol w="3049452"/>
                <a:gridCol w="5078548"/>
              </a:tblGrid>
              <a:tr h="402559">
                <a:tc>
                  <a:txBody>
                    <a:bodyPr/>
                    <a:lstStyle/>
                    <a:p>
                      <a:pPr algn="l"/>
                      <a:r>
                        <a:rPr lang="en-US" b="1" dirty="0" smtClean="0"/>
                        <a:t>Eligibility </a:t>
                      </a:r>
                      <a:endParaRPr lang="en-US" b="1" dirty="0">
                        <a:solidFill>
                          <a:schemeClr val="tx1">
                            <a:lumMod val="85000"/>
                            <a:lumOff val="15000"/>
                          </a:schemeClr>
                        </a:solidFill>
                      </a:endParaRPr>
                    </a:p>
                  </a:txBody>
                  <a:tcPr/>
                </a:tc>
                <a:tc>
                  <a:txBody>
                    <a:bodyPr/>
                    <a:lstStyle/>
                    <a:p>
                      <a:pPr algn="l"/>
                      <a:r>
                        <a:rPr lang="en-US" b="1" dirty="0" smtClean="0"/>
                        <a:t> Financial Assistance (In Rs.)</a:t>
                      </a:r>
                      <a:endParaRPr lang="en-US" b="1" dirty="0">
                        <a:solidFill>
                          <a:schemeClr val="tx1">
                            <a:lumMod val="85000"/>
                            <a:lumOff val="15000"/>
                          </a:schemeClr>
                        </a:solidFill>
                      </a:endParaRPr>
                    </a:p>
                  </a:txBody>
                  <a:tcPr/>
                </a:tc>
              </a:tr>
              <a:tr h="786159">
                <a:tc>
                  <a:txBody>
                    <a:bodyPr/>
                    <a:lstStyle/>
                    <a:p>
                      <a:r>
                        <a:rPr kumimoji="0" lang="en-US" sz="1800" kern="1200" dirty="0" smtClean="0"/>
                        <a:t>60-79 Years</a:t>
                      </a:r>
                      <a:endParaRPr lang="en-US" dirty="0"/>
                    </a:p>
                  </a:txBody>
                  <a:tcPr/>
                </a:tc>
                <a:tc>
                  <a:txBody>
                    <a:bodyPr/>
                    <a:lstStyle/>
                    <a:p>
                      <a:r>
                        <a:rPr kumimoji="0" lang="en-US" sz="1800" kern="1200" dirty="0" smtClean="0"/>
                        <a:t>₹300/- Per month</a:t>
                      </a:r>
                    </a:p>
                    <a:p>
                      <a:r>
                        <a:rPr kumimoji="0" lang="en-US" sz="1800" kern="1200" dirty="0" smtClean="0"/>
                        <a:t>Central Share - ₹200/-</a:t>
                      </a:r>
                    </a:p>
                    <a:p>
                      <a:r>
                        <a:rPr kumimoji="0" lang="en-US" sz="1800" kern="1200" dirty="0" smtClean="0"/>
                        <a:t>State Share - ₹100/-</a:t>
                      </a:r>
                      <a:endParaRPr lang="en-US" dirty="0"/>
                    </a:p>
                  </a:txBody>
                  <a:tcPr/>
                </a:tc>
              </a:tr>
              <a:tr h="306727">
                <a:tc>
                  <a:txBody>
                    <a:bodyPr/>
                    <a:lstStyle/>
                    <a:p>
                      <a:r>
                        <a:rPr kumimoji="0" lang="en-US" sz="1800" kern="1200" dirty="0" smtClean="0"/>
                        <a:t>80 Years &amp; above</a:t>
                      </a:r>
                      <a:endParaRPr lang="en-US" dirty="0"/>
                    </a:p>
                  </a:txBody>
                  <a:tcPr/>
                </a:tc>
                <a:tc>
                  <a:txBody>
                    <a:bodyPr/>
                    <a:lstStyle/>
                    <a:p>
                      <a:r>
                        <a:rPr kumimoji="0" lang="en-US" sz="1800" kern="1200" dirty="0" smtClean="0"/>
                        <a:t>₹500/- Per month</a:t>
                      </a:r>
                      <a:endParaRPr lang="en-US" dirty="0"/>
                    </a:p>
                  </a:txBody>
                  <a:tcPr/>
                </a:tc>
              </a:tr>
            </a:tbl>
          </a:graphicData>
        </a:graphic>
      </p:graphicFrame>
      <p:sp>
        <p:nvSpPr>
          <p:cNvPr id="2" name="Slide Number Placeholder 1"/>
          <p:cNvSpPr>
            <a:spLocks noGrp="1"/>
          </p:cNvSpPr>
          <p:nvPr>
            <p:ph type="sldNum" sz="quarter" idx="12"/>
          </p:nvPr>
        </p:nvSpPr>
        <p:spPr/>
        <p:txBody>
          <a:bodyPr/>
          <a:lstStyle/>
          <a:p>
            <a:fld id="{C4E2C466-65E0-41FB-A972-3FD95DE65999}" type="slidenum">
              <a:rPr lang="en-IN" smtClean="0"/>
              <a:pPr/>
              <a:t>2</a:t>
            </a:fld>
            <a:endParaRPr lang="en-IN"/>
          </a:p>
        </p:txBody>
      </p:sp>
    </p:spTree>
    <p:extLst>
      <p:ext uri="{BB962C8B-B14F-4D97-AF65-F5344CB8AC3E}">
        <p14:creationId xmlns:p14="http://schemas.microsoft.com/office/powerpoint/2010/main" val="2163980870"/>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1" y="156755"/>
            <a:ext cx="11756570" cy="418012"/>
          </a:xfrm>
        </p:spPr>
        <p:txBody>
          <a:bodyPr>
            <a:noAutofit/>
          </a:bodyPr>
          <a:lstStyle/>
          <a:p>
            <a:r>
              <a:rPr lang="en-US" sz="2200" b="1" dirty="0" smtClean="0">
                <a:solidFill>
                  <a:schemeClr val="tx1">
                    <a:lumMod val="95000"/>
                    <a:lumOff val="5000"/>
                  </a:schemeClr>
                </a:solidFill>
              </a:rPr>
              <a:t>District wise additional requirement under </a:t>
            </a:r>
            <a:r>
              <a:rPr lang="en-US" sz="2200" b="1" dirty="0" err="1" smtClean="0">
                <a:solidFill>
                  <a:schemeClr val="tx1">
                    <a:lumMod val="95000"/>
                    <a:lumOff val="5000"/>
                  </a:schemeClr>
                </a:solidFill>
              </a:rPr>
              <a:t>mbpy</a:t>
            </a:r>
            <a:endParaRPr lang="en-US" sz="2200" b="1" dirty="0">
              <a:solidFill>
                <a:schemeClr val="tx1">
                  <a:lumMod val="95000"/>
                  <a:lumOff val="5000"/>
                </a:schemeClr>
              </a:solidFill>
            </a:endParaRPr>
          </a:p>
        </p:txBody>
      </p:sp>
      <p:pic>
        <p:nvPicPr>
          <p:cNvPr id="4" name="Picture 3" descr="http://ssepd.gov.in/sites/default/files/sscepdodisha_logo_2.png"/>
          <p:cNvPicPr/>
          <p:nvPr/>
        </p:nvPicPr>
        <p:blipFill>
          <a:blip r:embed="rId2" cstate="print"/>
          <a:srcRect/>
          <a:stretch>
            <a:fillRect/>
          </a:stretch>
        </p:blipFill>
        <p:spPr bwMode="auto">
          <a:xfrm>
            <a:off x="304800" y="5982789"/>
            <a:ext cx="8153400" cy="875212"/>
          </a:xfrm>
          <a:prstGeom prst="rect">
            <a:avLst/>
          </a:prstGeom>
          <a:noFill/>
          <a:ln w="9525">
            <a:noFill/>
            <a:miter lim="800000"/>
            <a:headEnd/>
            <a:tailEnd/>
          </a:ln>
        </p:spPr>
      </p:pic>
      <p:graphicFrame>
        <p:nvGraphicFramePr>
          <p:cNvPr id="5" name="Table 4"/>
          <p:cNvGraphicFramePr>
            <a:graphicFrameLocks noGrp="1"/>
          </p:cNvGraphicFramePr>
          <p:nvPr/>
        </p:nvGraphicFramePr>
        <p:xfrm>
          <a:off x="551793" y="677922"/>
          <a:ext cx="10988565" cy="5277814"/>
        </p:xfrm>
        <a:graphic>
          <a:graphicData uri="http://schemas.openxmlformats.org/drawingml/2006/table">
            <a:tbl>
              <a:tblPr/>
              <a:tblGrid>
                <a:gridCol w="947639"/>
                <a:gridCol w="4576888"/>
                <a:gridCol w="5464038"/>
              </a:tblGrid>
              <a:tr h="225456">
                <a:tc gridSpan="3">
                  <a:txBody>
                    <a:bodyPr/>
                    <a:lstStyle/>
                    <a:p>
                      <a:pPr algn="ctr" fontAlgn="ctr"/>
                      <a:r>
                        <a:rPr lang="en-US" sz="1600" b="1" i="0" u="none" strike="noStrike">
                          <a:solidFill>
                            <a:srgbClr val="000000"/>
                          </a:solidFill>
                          <a:latin typeface="Times New Roman" pitchFamily="18" charset="0"/>
                          <a:cs typeface="Times New Roman" pitchFamily="18" charset="0"/>
                        </a:rPr>
                        <a:t>Additional Requirement of Pensions under MBPY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54289">
                <a:tc>
                  <a:txBody>
                    <a:bodyPr/>
                    <a:lstStyle/>
                    <a:p>
                      <a:pPr algn="ctr" fontAlgn="ctr"/>
                      <a:r>
                        <a:rPr lang="en-US" sz="1600" b="1" i="0" u="none" strike="noStrike">
                          <a:solidFill>
                            <a:srgbClr val="000000"/>
                          </a:solidFill>
                          <a:latin typeface="Times New Roman" pitchFamily="18" charset="0"/>
                          <a:cs typeface="Times New Roman" pitchFamily="18" charset="0"/>
                        </a:rPr>
                        <a:t>Sl. 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Times New Roman" pitchFamily="18" charset="0"/>
                          <a:cs typeface="Times New Roman" pitchFamily="18" charset="0"/>
                        </a:rPr>
                        <a:t>District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Times New Roman" pitchFamily="18" charset="0"/>
                          <a:cs typeface="Times New Roman" pitchFamily="18" charset="0"/>
                        </a:rPr>
                        <a:t> Identified beneficiaries to be covered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Angul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12007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Balasore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12764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Baragarh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40365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Bhadrak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4774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Bolangir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19525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Boudh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6938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Cuttack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47588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Deogarh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3163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Dhenkanal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12160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Gajapati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4267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Ganjam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44916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Jagatsinghpur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8024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Jajpur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10720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Jharsuguda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5351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344">
                <a:tc>
                  <a:txBody>
                    <a:bodyPr/>
                    <a:lstStyle/>
                    <a:p>
                      <a:pPr algn="ctr" fontAlgn="ctr"/>
                      <a:r>
                        <a:rPr lang="en-US" sz="1600" b="0" i="0" u="none" strike="noStrike">
                          <a:solidFill>
                            <a:srgbClr val="000000"/>
                          </a:solidFill>
                          <a:latin typeface="Times New Roman" pitchFamily="18" charset="0"/>
                          <a:cs typeface="Times New Roman" pitchFamily="18" charset="0"/>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Kalahandi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12920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5"/>
          </p:nvPr>
        </p:nvSpPr>
        <p:spPr/>
        <p:txBody>
          <a:bodyPr/>
          <a:lstStyle/>
          <a:p>
            <a:fld id="{C4E2C466-65E0-41FB-A972-3FD95DE65999}" type="slidenum">
              <a:rPr lang="en-IN" smtClean="0"/>
              <a:pPr/>
              <a:t>20</a:t>
            </a:fld>
            <a:endParaRPr lang="en-IN"/>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1" y="156755"/>
            <a:ext cx="11756570" cy="418012"/>
          </a:xfrm>
        </p:spPr>
        <p:txBody>
          <a:bodyPr>
            <a:noAutofit/>
          </a:bodyPr>
          <a:lstStyle/>
          <a:p>
            <a:r>
              <a:rPr lang="en-US" sz="2200" b="1" dirty="0" smtClean="0">
                <a:solidFill>
                  <a:schemeClr val="tx1">
                    <a:lumMod val="95000"/>
                    <a:lumOff val="5000"/>
                  </a:schemeClr>
                </a:solidFill>
              </a:rPr>
              <a:t>District wise additional requirement under </a:t>
            </a:r>
            <a:r>
              <a:rPr lang="en-US" sz="2200" b="1" dirty="0" err="1" smtClean="0">
                <a:solidFill>
                  <a:schemeClr val="tx1">
                    <a:lumMod val="95000"/>
                    <a:lumOff val="5000"/>
                  </a:schemeClr>
                </a:solidFill>
              </a:rPr>
              <a:t>mbpy</a:t>
            </a:r>
            <a:endParaRPr lang="en-US" sz="2200" b="1" dirty="0">
              <a:solidFill>
                <a:schemeClr val="tx1">
                  <a:lumMod val="95000"/>
                  <a:lumOff val="5000"/>
                </a:schemeClr>
              </a:solidFill>
            </a:endParaRPr>
          </a:p>
        </p:txBody>
      </p:sp>
      <p:pic>
        <p:nvPicPr>
          <p:cNvPr id="4" name="Picture 3" descr="http://ssepd.gov.in/sites/default/files/sscepdodisha_logo_2.png"/>
          <p:cNvPicPr/>
          <p:nvPr/>
        </p:nvPicPr>
        <p:blipFill>
          <a:blip r:embed="rId2" cstate="print"/>
          <a:srcRect/>
          <a:stretch>
            <a:fillRect/>
          </a:stretch>
        </p:blipFill>
        <p:spPr bwMode="auto">
          <a:xfrm>
            <a:off x="304800" y="5982789"/>
            <a:ext cx="8153400" cy="875212"/>
          </a:xfrm>
          <a:prstGeom prst="rect">
            <a:avLst/>
          </a:prstGeom>
          <a:noFill/>
          <a:ln w="9525">
            <a:noFill/>
            <a:miter lim="800000"/>
            <a:headEnd/>
            <a:tailEnd/>
          </a:ln>
        </p:spPr>
      </p:pic>
      <p:graphicFrame>
        <p:nvGraphicFramePr>
          <p:cNvPr id="6" name="Table 5"/>
          <p:cNvGraphicFramePr>
            <a:graphicFrameLocks noGrp="1"/>
          </p:cNvGraphicFramePr>
          <p:nvPr/>
        </p:nvGraphicFramePr>
        <p:xfrm>
          <a:off x="315309" y="719141"/>
          <a:ext cx="10957035" cy="5277315"/>
        </p:xfrm>
        <a:graphic>
          <a:graphicData uri="http://schemas.openxmlformats.org/drawingml/2006/table">
            <a:tbl>
              <a:tblPr/>
              <a:tblGrid>
                <a:gridCol w="944917"/>
                <a:gridCol w="4563756"/>
                <a:gridCol w="5448362"/>
              </a:tblGrid>
              <a:tr h="212442">
                <a:tc gridSpan="3">
                  <a:txBody>
                    <a:bodyPr/>
                    <a:lstStyle/>
                    <a:p>
                      <a:pPr algn="ctr" fontAlgn="ctr"/>
                      <a:r>
                        <a:rPr lang="en-US" sz="1600" b="1" i="0" u="none" strike="noStrike">
                          <a:solidFill>
                            <a:srgbClr val="000000"/>
                          </a:solidFill>
                          <a:latin typeface="Times New Roman" pitchFamily="18" charset="0"/>
                          <a:cs typeface="Times New Roman" pitchFamily="18" charset="0"/>
                        </a:rPr>
                        <a:t>Additional Requirement of Pensions under MBPY</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33837">
                <a:tc>
                  <a:txBody>
                    <a:bodyPr/>
                    <a:lstStyle/>
                    <a:p>
                      <a:pPr algn="ctr" fontAlgn="ctr"/>
                      <a:r>
                        <a:rPr lang="en-US" sz="1600" b="1" i="0" u="none" strike="noStrike">
                          <a:solidFill>
                            <a:srgbClr val="000000"/>
                          </a:solidFill>
                          <a:latin typeface="Times New Roman" pitchFamily="18" charset="0"/>
                          <a:cs typeface="Times New Roman" pitchFamily="18" charset="0"/>
                        </a:rPr>
                        <a:t>Sl. No.</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Times New Roman" pitchFamily="18" charset="0"/>
                          <a:cs typeface="Times New Roman" pitchFamily="18" charset="0"/>
                        </a:rPr>
                        <a:t>District</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Times New Roman" pitchFamily="18" charset="0"/>
                          <a:cs typeface="Times New Roman" pitchFamily="18" charset="0"/>
                        </a:rPr>
                        <a:t> Identified beneficiaries to be covered</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dirty="0">
                          <a:solidFill>
                            <a:srgbClr val="000000"/>
                          </a:solidFill>
                          <a:latin typeface="Times New Roman" pitchFamily="18" charset="0"/>
                          <a:cs typeface="Times New Roman" pitchFamily="18" charset="0"/>
                        </a:rPr>
                        <a:t>16</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Kandhamal</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3424</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17</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Kendrapara</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12700</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18</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Keonjhar</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9269</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19</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Khurdha</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4711</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20</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Koraput</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1211</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21</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Malkangiri</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3175</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22</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Mayurbhanj</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15156</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23</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Nawrangpur</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8471</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24</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Nayagarh</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6500</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25</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Nuapada</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3772</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26</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Puri</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16200</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27</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Rayagada</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7246</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28</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err="1">
                          <a:solidFill>
                            <a:srgbClr val="000000"/>
                          </a:solidFill>
                          <a:latin typeface="Times New Roman" pitchFamily="18" charset="0"/>
                          <a:cs typeface="Times New Roman" pitchFamily="18" charset="0"/>
                        </a:rPr>
                        <a:t>Sambalpur</a:t>
                      </a:r>
                      <a:endParaRPr lang="en-US" sz="1600" b="0" i="0" u="none" strike="noStrike" dirty="0">
                        <a:solidFill>
                          <a:srgbClr val="000000"/>
                        </a:solidFill>
                        <a:latin typeface="Times New Roman" pitchFamily="18" charset="0"/>
                        <a:cs typeface="Times New Roman" pitchFamily="18" charset="0"/>
                      </a:endParaRP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12558</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29</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Sonepur</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2908</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ctr" fontAlgn="ctr"/>
                      <a:r>
                        <a:rPr lang="en-US" sz="1600" b="0" i="0" u="none" strike="noStrike">
                          <a:solidFill>
                            <a:srgbClr val="000000"/>
                          </a:solidFill>
                          <a:latin typeface="Times New Roman" pitchFamily="18" charset="0"/>
                          <a:cs typeface="Times New Roman" pitchFamily="18" charset="0"/>
                        </a:rPr>
                        <a:t>30</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Times New Roman" pitchFamily="18" charset="0"/>
                          <a:cs typeface="Times New Roman" pitchFamily="18" charset="0"/>
                        </a:rPr>
                        <a:t>Sundergarh</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13717</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372">
                <a:tc>
                  <a:txBody>
                    <a:bodyPr/>
                    <a:lstStyle/>
                    <a:p>
                      <a:pPr algn="l" fontAlgn="ctr"/>
                      <a:r>
                        <a:rPr lang="en-US" sz="1600" b="0" i="0" u="none" strike="noStrike">
                          <a:solidFill>
                            <a:srgbClr val="000000"/>
                          </a:solidFill>
                          <a:latin typeface="Times New Roman" pitchFamily="18" charset="0"/>
                          <a:cs typeface="Times New Roman" pitchFamily="18" charset="0"/>
                        </a:rPr>
                        <a:t> </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1" i="0" u="none" strike="noStrike">
                          <a:solidFill>
                            <a:srgbClr val="000000"/>
                          </a:solidFill>
                          <a:latin typeface="Times New Roman" pitchFamily="18" charset="0"/>
                          <a:cs typeface="Times New Roman" pitchFamily="18" charset="0"/>
                        </a:rPr>
                        <a:t>TOTAL</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latin typeface="Times New Roman" pitchFamily="18" charset="0"/>
                          <a:cs typeface="Times New Roman" pitchFamily="18" charset="0"/>
                        </a:rPr>
                        <a:t>366500</a:t>
                      </a:r>
                    </a:p>
                  </a:txBody>
                  <a:tcPr marL="5686" marR="5686" marT="5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5"/>
          </p:nvPr>
        </p:nvSpPr>
        <p:spPr/>
        <p:txBody>
          <a:bodyPr/>
          <a:lstStyle/>
          <a:p>
            <a:fld id="{C4E2C466-65E0-41FB-A972-3FD95DE65999}" type="slidenum">
              <a:rPr lang="en-IN" smtClean="0"/>
              <a:pPr/>
              <a:t>21</a:t>
            </a:fld>
            <a:endParaRPr lang="en-IN"/>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1" y="156755"/>
            <a:ext cx="11756570" cy="418012"/>
          </a:xfrm>
        </p:spPr>
        <p:txBody>
          <a:bodyPr>
            <a:noAutofit/>
          </a:bodyPr>
          <a:lstStyle/>
          <a:p>
            <a:r>
              <a:rPr lang="en-US" sz="2200" b="1" dirty="0" smtClean="0">
                <a:solidFill>
                  <a:schemeClr val="tx1">
                    <a:lumMod val="95000"/>
                    <a:lumOff val="5000"/>
                  </a:schemeClr>
                </a:solidFill>
              </a:rPr>
              <a:t>District wise additional requirement under NSAP</a:t>
            </a:r>
            <a:endParaRPr lang="en-US" sz="2200" b="1" dirty="0">
              <a:solidFill>
                <a:schemeClr val="tx1">
                  <a:lumMod val="95000"/>
                  <a:lumOff val="5000"/>
                </a:schemeClr>
              </a:solidFill>
            </a:endParaRPr>
          </a:p>
        </p:txBody>
      </p:sp>
      <p:pic>
        <p:nvPicPr>
          <p:cNvPr id="4" name="Picture 3" descr="http://ssepd.gov.in/sites/default/files/sscepdodisha_logo_2.png"/>
          <p:cNvPicPr/>
          <p:nvPr/>
        </p:nvPicPr>
        <p:blipFill>
          <a:blip r:embed="rId2" cstate="print"/>
          <a:srcRect/>
          <a:stretch>
            <a:fillRect/>
          </a:stretch>
        </p:blipFill>
        <p:spPr bwMode="auto">
          <a:xfrm>
            <a:off x="304800" y="5982789"/>
            <a:ext cx="8153400" cy="875212"/>
          </a:xfrm>
          <a:prstGeom prst="rect">
            <a:avLst/>
          </a:prstGeom>
          <a:noFill/>
          <a:ln w="9525">
            <a:noFill/>
            <a:miter lim="800000"/>
            <a:headEnd/>
            <a:tailEnd/>
          </a:ln>
        </p:spPr>
      </p:pic>
      <p:graphicFrame>
        <p:nvGraphicFramePr>
          <p:cNvPr id="8" name="Table 7"/>
          <p:cNvGraphicFramePr>
            <a:graphicFrameLocks noGrp="1"/>
          </p:cNvGraphicFramePr>
          <p:nvPr/>
        </p:nvGraphicFramePr>
        <p:xfrm>
          <a:off x="346841" y="718164"/>
          <a:ext cx="10878207" cy="5249797"/>
        </p:xfrm>
        <a:graphic>
          <a:graphicData uri="http://schemas.openxmlformats.org/drawingml/2006/table">
            <a:tbl>
              <a:tblPr>
                <a:tableStyleId>{5940675A-B579-460E-94D1-54222C63F5DA}</a:tableStyleId>
              </a:tblPr>
              <a:tblGrid>
                <a:gridCol w="3504036"/>
                <a:gridCol w="2353460"/>
                <a:gridCol w="2614953"/>
                <a:gridCol w="2405758"/>
              </a:tblGrid>
              <a:tr h="480960">
                <a:tc>
                  <a:txBody>
                    <a:bodyPr/>
                    <a:lstStyle/>
                    <a:p>
                      <a:pPr algn="ctr" fontAlgn="ctr"/>
                      <a:r>
                        <a:rPr lang="en-US" sz="1600" u="none" strike="noStrike" dirty="0"/>
                        <a:t>District</a:t>
                      </a:r>
                      <a:endParaRPr lang="en-US" sz="1600" b="1" i="0" u="none" strike="noStrike" dirty="0">
                        <a:solidFill>
                          <a:srgbClr val="000000"/>
                        </a:solidFill>
                        <a:latin typeface="Times New Roman" pitchFamily="18" charset="0"/>
                        <a:cs typeface="Times New Roman" pitchFamily="18" charset="0"/>
                      </a:endParaRPr>
                    </a:p>
                  </a:txBody>
                  <a:tcPr marL="9414" marR="9414" marT="9414" marB="0" anchor="ctr"/>
                </a:tc>
                <a:tc gridSpan="3">
                  <a:txBody>
                    <a:bodyPr/>
                    <a:lstStyle/>
                    <a:p>
                      <a:pPr algn="ctr" fontAlgn="ctr"/>
                      <a:r>
                        <a:rPr lang="en-US" sz="1600" u="none" strike="noStrike" dirty="0"/>
                        <a:t>Pensioners</a:t>
                      </a:r>
                      <a:br>
                        <a:rPr lang="en-US" sz="1600" u="none" strike="noStrike" dirty="0"/>
                      </a:br>
                      <a:r>
                        <a:rPr lang="en-US" sz="1600" u="none" strike="noStrike" dirty="0"/>
                        <a:t>Additional Requirement Number</a:t>
                      </a:r>
                      <a:endParaRPr lang="en-US" sz="1600" b="1" i="0" u="none" strike="noStrike" dirty="0">
                        <a:solidFill>
                          <a:srgbClr val="000000"/>
                        </a:solidFill>
                        <a:latin typeface="Times New Roman" pitchFamily="18" charset="0"/>
                        <a:cs typeface="Times New Roman" pitchFamily="18" charset="0"/>
                      </a:endParaRPr>
                    </a:p>
                  </a:txBody>
                  <a:tcPr marL="9414" marR="9414" marT="9414" marB="0" anchor="ctr"/>
                </a:tc>
                <a:tc hMerge="1">
                  <a:txBody>
                    <a:bodyPr/>
                    <a:lstStyle/>
                    <a:p>
                      <a:endParaRPr lang="en-US"/>
                    </a:p>
                  </a:txBody>
                  <a:tcPr/>
                </a:tc>
                <a:tc hMerge="1">
                  <a:txBody>
                    <a:bodyPr/>
                    <a:lstStyle/>
                    <a:p>
                      <a:endParaRPr lang="en-US"/>
                    </a:p>
                  </a:txBody>
                  <a:tcPr/>
                </a:tc>
              </a:tr>
              <a:tr h="583099">
                <a:tc>
                  <a:txBody>
                    <a:bodyPr/>
                    <a:lstStyle/>
                    <a:p>
                      <a:pPr algn="ctr" fontAlgn="ctr"/>
                      <a:r>
                        <a:rPr lang="en-US" sz="1600" u="none" strike="noStrike"/>
                        <a:t> </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fontAlgn="ctr"/>
                      <a:r>
                        <a:rPr lang="en-US" sz="1600" u="none" strike="noStrike" dirty="0"/>
                        <a:t>OAP       More than            80 Years</a:t>
                      </a:r>
                      <a:endParaRPr lang="en-US" sz="1600" b="1" i="0" u="none" strike="noStrike" dirty="0">
                        <a:solidFill>
                          <a:srgbClr val="000000"/>
                        </a:solidFill>
                        <a:latin typeface="Times New Roman" pitchFamily="18" charset="0"/>
                        <a:cs typeface="Times New Roman" pitchFamily="18" charset="0"/>
                      </a:endParaRPr>
                    </a:p>
                  </a:txBody>
                  <a:tcPr marL="9414" marR="9414" marT="9414" marB="0" anchor="ctr"/>
                </a:tc>
                <a:tc>
                  <a:txBody>
                    <a:bodyPr/>
                    <a:lstStyle/>
                    <a:p>
                      <a:pPr algn="ctr" fontAlgn="ctr"/>
                      <a:r>
                        <a:rPr lang="en-US" sz="1600" u="none" strike="noStrike"/>
                        <a:t>Disability Pension</a:t>
                      </a:r>
                      <a:br>
                        <a:rPr lang="en-US" sz="1600" u="none" strike="noStrike"/>
                      </a:br>
                      <a:r>
                        <a:rPr lang="en-US" sz="1600" u="none" strike="noStrike"/>
                        <a:t>Additional Rs.200/-</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fontAlgn="ctr"/>
                      <a:r>
                        <a:rPr lang="en-US" sz="1600" u="none" strike="noStrike" dirty="0" err="1"/>
                        <a:t>Leftout</a:t>
                      </a:r>
                      <a:r>
                        <a:rPr lang="en-US" sz="1600" u="none" strike="noStrike" dirty="0"/>
                        <a:t> Identified</a:t>
                      </a:r>
                      <a:endParaRPr lang="en-US" sz="1600" b="1" i="0" u="none" strike="noStrike" dirty="0">
                        <a:solidFill>
                          <a:srgbClr val="000000"/>
                        </a:solidFill>
                        <a:latin typeface="Times New Roman" pitchFamily="18" charset="0"/>
                        <a:cs typeface="Times New Roman" pitchFamily="18" charset="0"/>
                      </a:endParaRPr>
                    </a:p>
                  </a:txBody>
                  <a:tcPr marL="9414" marR="9414" marT="9414" marB="0" anchor="ctr"/>
                </a:tc>
              </a:tr>
              <a:tr h="245034">
                <a:tc>
                  <a:txBody>
                    <a:bodyPr/>
                    <a:lstStyle/>
                    <a:p>
                      <a:pPr algn="ctr" fontAlgn="b"/>
                      <a:r>
                        <a:rPr lang="en-US" sz="1600" u="none" strike="noStrike"/>
                        <a:t> </a:t>
                      </a:r>
                      <a:endParaRPr lang="en-US" sz="1600" b="1" i="0" u="none" strike="noStrike">
                        <a:solidFill>
                          <a:srgbClr val="000000"/>
                        </a:solidFill>
                        <a:latin typeface="Times New Roman" pitchFamily="18" charset="0"/>
                        <a:cs typeface="Times New Roman" pitchFamily="18" charset="0"/>
                      </a:endParaRPr>
                    </a:p>
                  </a:txBody>
                  <a:tcPr marL="9414" marR="9414" marT="9414" marB="0" anchor="b"/>
                </a:tc>
                <a:tc>
                  <a:txBody>
                    <a:bodyPr/>
                    <a:lstStyle/>
                    <a:p>
                      <a:pPr algn="ctr" fontAlgn="b"/>
                      <a:r>
                        <a:rPr lang="en-US" sz="1600" u="none" strike="noStrike"/>
                        <a:t>32</a:t>
                      </a:r>
                      <a:endParaRPr lang="en-US" sz="1600" b="1" i="0" u="none" strike="noStrike">
                        <a:solidFill>
                          <a:srgbClr val="000000"/>
                        </a:solidFill>
                        <a:latin typeface="Times New Roman" pitchFamily="18" charset="0"/>
                        <a:cs typeface="Times New Roman" pitchFamily="18" charset="0"/>
                      </a:endParaRPr>
                    </a:p>
                  </a:txBody>
                  <a:tcPr marL="9414" marR="9414" marT="9414" marB="0" anchor="b"/>
                </a:tc>
                <a:tc>
                  <a:txBody>
                    <a:bodyPr/>
                    <a:lstStyle/>
                    <a:p>
                      <a:pPr algn="ctr" fontAlgn="b"/>
                      <a:r>
                        <a:rPr lang="en-US" sz="1600" u="none" strike="noStrike"/>
                        <a:t>33</a:t>
                      </a:r>
                      <a:endParaRPr lang="en-US" sz="1600" b="1" i="0" u="none" strike="noStrike">
                        <a:solidFill>
                          <a:srgbClr val="000000"/>
                        </a:solidFill>
                        <a:latin typeface="Times New Roman" pitchFamily="18" charset="0"/>
                        <a:cs typeface="Times New Roman" pitchFamily="18" charset="0"/>
                      </a:endParaRPr>
                    </a:p>
                  </a:txBody>
                  <a:tcPr marL="9414" marR="9414" marT="9414" marB="0" anchor="b"/>
                </a:tc>
                <a:tc>
                  <a:txBody>
                    <a:bodyPr/>
                    <a:lstStyle/>
                    <a:p>
                      <a:pPr algn="ctr" fontAlgn="b"/>
                      <a:r>
                        <a:rPr lang="en-US" sz="1600" u="none" strike="noStrike"/>
                        <a:t>34</a:t>
                      </a:r>
                      <a:endParaRPr lang="en-US" sz="1600" b="1" i="0" u="none" strike="noStrike">
                        <a:solidFill>
                          <a:srgbClr val="000000"/>
                        </a:solidFill>
                        <a:latin typeface="Times New Roman" pitchFamily="18" charset="0"/>
                        <a:cs typeface="Times New Roman" pitchFamily="18" charset="0"/>
                      </a:endParaRPr>
                    </a:p>
                  </a:txBody>
                  <a:tcPr marL="9414" marR="9414" marT="9414" marB="0" anchor="b"/>
                </a:tc>
              </a:tr>
              <a:tr h="261090">
                <a:tc>
                  <a:txBody>
                    <a:bodyPr/>
                    <a:lstStyle/>
                    <a:p>
                      <a:pPr algn="l" fontAlgn="ctr"/>
                      <a:r>
                        <a:rPr lang="en-US" sz="1600" u="none" strike="noStrike"/>
                        <a:t>Angul</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1220</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2627</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12007</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Balasore</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5680</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7084</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12764</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Baragarh</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3637</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3307</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4184</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Bhadrak</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7680</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2042</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4774</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Bolangir</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1270</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2463</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32697</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Boudh</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dirty="0"/>
                        <a:t>1055</a:t>
                      </a:r>
                      <a:endParaRPr lang="en-US" sz="1600" b="1" i="0" u="none" strike="noStrike" dirty="0">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811</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787</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Cuttack</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fontAlgn="ctr"/>
                      <a:r>
                        <a:rPr lang="en-US" sz="1600" u="none" strike="noStrike"/>
                        <a:t>14638</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4554</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27588</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Deogarh</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247</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305</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469</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Dhenkanal</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3393</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2062</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12160</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Gajapati</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565</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1326</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4267</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Ganjam</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9085</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10884</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2662</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Jagatsinghpur</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4291</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2500</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12446</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Jajpur</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1744</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1757</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3501</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Jharsuguda</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1048</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434</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5351</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r>
              <a:tr h="261090">
                <a:tc>
                  <a:txBody>
                    <a:bodyPr/>
                    <a:lstStyle/>
                    <a:p>
                      <a:pPr algn="l" fontAlgn="ctr"/>
                      <a:r>
                        <a:rPr lang="en-US" sz="1600" u="none" strike="noStrike"/>
                        <a:t>Kalahandi</a:t>
                      </a:r>
                      <a:endParaRPr lang="en-US" sz="1600" b="0"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1929</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a:t>927</a:t>
                      </a:r>
                      <a:endParaRPr lang="en-US" sz="1600" b="1" i="0" u="none" strike="noStrike">
                        <a:solidFill>
                          <a:srgbClr val="000000"/>
                        </a:solidFill>
                        <a:latin typeface="Times New Roman" pitchFamily="18" charset="0"/>
                        <a:cs typeface="Times New Roman" pitchFamily="18" charset="0"/>
                      </a:endParaRPr>
                    </a:p>
                  </a:txBody>
                  <a:tcPr marL="9414" marR="9414" marT="9414" marB="0" anchor="ctr"/>
                </a:tc>
                <a:tc>
                  <a:txBody>
                    <a:bodyPr/>
                    <a:lstStyle/>
                    <a:p>
                      <a:pPr algn="ctr" rtl="0" fontAlgn="ctr"/>
                      <a:r>
                        <a:rPr lang="en-US" sz="1600" u="none" strike="noStrike" dirty="0"/>
                        <a:t>1179</a:t>
                      </a:r>
                      <a:endParaRPr lang="en-US" sz="1600" b="1" i="0" u="none" strike="noStrike" dirty="0">
                        <a:solidFill>
                          <a:srgbClr val="000000"/>
                        </a:solidFill>
                        <a:latin typeface="Times New Roman" pitchFamily="18" charset="0"/>
                        <a:cs typeface="Times New Roman" pitchFamily="18" charset="0"/>
                      </a:endParaRPr>
                    </a:p>
                  </a:txBody>
                  <a:tcPr marL="9414" marR="9414" marT="9414" marB="0" anchor="ctr"/>
                </a:tc>
              </a:tr>
            </a:tbl>
          </a:graphicData>
        </a:graphic>
      </p:graphicFrame>
      <p:sp>
        <p:nvSpPr>
          <p:cNvPr id="3" name="Slide Number Placeholder 2"/>
          <p:cNvSpPr>
            <a:spLocks noGrp="1"/>
          </p:cNvSpPr>
          <p:nvPr>
            <p:ph type="sldNum" sz="quarter" idx="15"/>
          </p:nvPr>
        </p:nvSpPr>
        <p:spPr/>
        <p:txBody>
          <a:bodyPr/>
          <a:lstStyle/>
          <a:p>
            <a:fld id="{C4E2C466-65E0-41FB-A972-3FD95DE65999}" type="slidenum">
              <a:rPr lang="en-IN" smtClean="0"/>
              <a:pPr/>
              <a:t>22</a:t>
            </a:fld>
            <a:endParaRPr lang="en-IN"/>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1" y="156755"/>
            <a:ext cx="11756570" cy="418012"/>
          </a:xfrm>
        </p:spPr>
        <p:txBody>
          <a:bodyPr>
            <a:noAutofit/>
          </a:bodyPr>
          <a:lstStyle/>
          <a:p>
            <a:r>
              <a:rPr lang="en-US" sz="2200" b="1" dirty="0" smtClean="0">
                <a:solidFill>
                  <a:schemeClr val="tx1">
                    <a:lumMod val="95000"/>
                    <a:lumOff val="5000"/>
                  </a:schemeClr>
                </a:solidFill>
              </a:rPr>
              <a:t>District wise additional requirement under NSAP</a:t>
            </a:r>
            <a:endParaRPr lang="en-US" sz="2200" b="1" dirty="0">
              <a:solidFill>
                <a:schemeClr val="tx1">
                  <a:lumMod val="95000"/>
                  <a:lumOff val="5000"/>
                </a:schemeClr>
              </a:solidFill>
            </a:endParaRPr>
          </a:p>
        </p:txBody>
      </p:sp>
      <p:pic>
        <p:nvPicPr>
          <p:cNvPr id="4" name="Picture 3" descr="http://ssepd.gov.in/sites/default/files/sscepdodisha_logo_2.png"/>
          <p:cNvPicPr/>
          <p:nvPr/>
        </p:nvPicPr>
        <p:blipFill>
          <a:blip r:embed="rId2" cstate="print"/>
          <a:srcRect/>
          <a:stretch>
            <a:fillRect/>
          </a:stretch>
        </p:blipFill>
        <p:spPr bwMode="auto">
          <a:xfrm>
            <a:off x="304800" y="5982789"/>
            <a:ext cx="8153400" cy="875212"/>
          </a:xfrm>
          <a:prstGeom prst="rect">
            <a:avLst/>
          </a:prstGeom>
          <a:noFill/>
          <a:ln w="9525">
            <a:noFill/>
            <a:miter lim="800000"/>
            <a:headEnd/>
            <a:tailEnd/>
          </a:ln>
        </p:spPr>
      </p:pic>
      <p:graphicFrame>
        <p:nvGraphicFramePr>
          <p:cNvPr id="5" name="Table 4"/>
          <p:cNvGraphicFramePr>
            <a:graphicFrameLocks noGrp="1"/>
          </p:cNvGraphicFramePr>
          <p:nvPr/>
        </p:nvGraphicFramePr>
        <p:xfrm>
          <a:off x="425669" y="718714"/>
          <a:ext cx="11161987" cy="5297481"/>
        </p:xfrm>
        <a:graphic>
          <a:graphicData uri="http://schemas.openxmlformats.org/drawingml/2006/table">
            <a:tbl>
              <a:tblPr>
                <a:tableStyleId>{616DA210-FB5B-4158-B5E0-FEB733F419BA}</a:tableStyleId>
              </a:tblPr>
              <a:tblGrid>
                <a:gridCol w="3595444"/>
                <a:gridCol w="2414856"/>
                <a:gridCol w="2683174"/>
                <a:gridCol w="2468513"/>
              </a:tblGrid>
              <a:tr h="352470">
                <a:tc>
                  <a:txBody>
                    <a:bodyPr/>
                    <a:lstStyle/>
                    <a:p>
                      <a:pPr algn="ctr" fontAlgn="ctr"/>
                      <a:r>
                        <a:rPr lang="en-US" sz="1600" u="none" strike="noStrike" dirty="0">
                          <a:latin typeface="Times New Roman" pitchFamily="18" charset="0"/>
                          <a:cs typeface="Times New Roman" pitchFamily="18" charset="0"/>
                        </a:rPr>
                        <a:t>District</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gridSpan="3">
                  <a:txBody>
                    <a:bodyPr/>
                    <a:lstStyle/>
                    <a:p>
                      <a:pPr algn="ctr" fontAlgn="ctr"/>
                      <a:r>
                        <a:rPr lang="en-US" sz="1600" u="none" strike="noStrike" dirty="0">
                          <a:latin typeface="Times New Roman" pitchFamily="18" charset="0"/>
                          <a:cs typeface="Times New Roman" pitchFamily="18" charset="0"/>
                        </a:rPr>
                        <a:t>Pensioners</a:t>
                      </a:r>
                      <a:br>
                        <a:rPr lang="en-US" sz="1600" u="none" strike="noStrike" dirty="0">
                          <a:latin typeface="Times New Roman" pitchFamily="18" charset="0"/>
                          <a:cs typeface="Times New Roman" pitchFamily="18" charset="0"/>
                        </a:rPr>
                      </a:br>
                      <a:r>
                        <a:rPr lang="en-US" sz="1600" u="none" strike="noStrike" dirty="0">
                          <a:latin typeface="Times New Roman" pitchFamily="18" charset="0"/>
                          <a:cs typeface="Times New Roman" pitchFamily="18" charset="0"/>
                        </a:rPr>
                        <a:t>Additional Requirement Number</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hMerge="1">
                  <a:txBody>
                    <a:bodyPr/>
                    <a:lstStyle/>
                    <a:p>
                      <a:endParaRPr lang="en-US"/>
                    </a:p>
                  </a:txBody>
                  <a:tcPr/>
                </a:tc>
                <a:tc hMerge="1">
                  <a:txBody>
                    <a:bodyPr/>
                    <a:lstStyle/>
                    <a:p>
                      <a:endParaRPr lang="en-US"/>
                    </a:p>
                  </a:txBody>
                  <a:tcPr/>
                </a:tc>
              </a:tr>
              <a:tr h="590385">
                <a:tc>
                  <a:txBody>
                    <a:bodyPr/>
                    <a:lstStyle/>
                    <a:p>
                      <a:pPr algn="ctr" fontAlgn="ctr"/>
                      <a:r>
                        <a:rPr lang="en-US" sz="1600" u="none" strike="noStrike" dirty="0">
                          <a:latin typeface="Times New Roman" pitchFamily="18" charset="0"/>
                          <a:cs typeface="Times New Roman" pitchFamily="18" charset="0"/>
                        </a:rPr>
                        <a:t> </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u="none" strike="noStrike" dirty="0">
                          <a:latin typeface="Times New Roman" pitchFamily="18" charset="0"/>
                          <a:cs typeface="Times New Roman" pitchFamily="18" charset="0"/>
                        </a:rPr>
                        <a:t>OAP       More than            80 Years</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u="none" strike="noStrike">
                          <a:latin typeface="Times New Roman" pitchFamily="18" charset="0"/>
                          <a:cs typeface="Times New Roman" pitchFamily="18" charset="0"/>
                        </a:rPr>
                        <a:t>Disability Pension</a:t>
                      </a:r>
                      <a:br>
                        <a:rPr lang="en-US" sz="1600" u="none" strike="noStrike">
                          <a:latin typeface="Times New Roman" pitchFamily="18" charset="0"/>
                          <a:cs typeface="Times New Roman" pitchFamily="18" charset="0"/>
                        </a:rPr>
                      </a:br>
                      <a:r>
                        <a:rPr lang="en-US" sz="1600" u="none" strike="noStrike">
                          <a:latin typeface="Times New Roman" pitchFamily="18" charset="0"/>
                          <a:cs typeface="Times New Roman" pitchFamily="18" charset="0"/>
                        </a:rPr>
                        <a:t>Additional Rs.200/-</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u="none" strike="noStrike">
                          <a:latin typeface="Times New Roman" pitchFamily="18" charset="0"/>
                          <a:cs typeface="Times New Roman" pitchFamily="18" charset="0"/>
                        </a:rPr>
                        <a:t>Leftout Identified</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dirty="0" err="1">
                          <a:latin typeface="Times New Roman" pitchFamily="18" charset="0"/>
                          <a:cs typeface="Times New Roman" pitchFamily="18" charset="0"/>
                        </a:rPr>
                        <a:t>Kandhamal</a:t>
                      </a:r>
                      <a:endParaRPr lang="en-US" sz="1600" b="0"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2094</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3158</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0</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dirty="0" err="1">
                          <a:latin typeface="Times New Roman" pitchFamily="18" charset="0"/>
                          <a:cs typeface="Times New Roman" pitchFamily="18" charset="0"/>
                        </a:rPr>
                        <a:t>Kendrapara</a:t>
                      </a:r>
                      <a:endParaRPr lang="en-US" sz="1600" b="0"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2700</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2989</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10000</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Keonjhar</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2357</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678</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9269</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Khurdha</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2461</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3153</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2250</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Koraput</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60</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134</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3536</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Malkangiri</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207</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251</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3175</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Mayurbhanj</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u="none" strike="noStrike">
                          <a:latin typeface="Times New Roman" pitchFamily="18" charset="0"/>
                          <a:cs typeface="Times New Roman" pitchFamily="18" charset="0"/>
                        </a:rPr>
                        <a:t>7190</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u="none" strike="noStrike" dirty="0">
                          <a:latin typeface="Times New Roman" pitchFamily="18" charset="0"/>
                          <a:cs typeface="Times New Roman" pitchFamily="18" charset="0"/>
                        </a:rPr>
                        <a:t>2750</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u="none" strike="noStrike">
                          <a:latin typeface="Times New Roman" pitchFamily="18" charset="0"/>
                          <a:cs typeface="Times New Roman" pitchFamily="18" charset="0"/>
                        </a:rPr>
                        <a:t>0</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Nawrangpur</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20</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362</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8471</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Nayagarh</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5945</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3880</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10700</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Nuapada</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2223</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1436</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3772</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Puri</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8654</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5785</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26803</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Rayagada</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2418</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1595</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3233</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Sambalpur</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u="none" strike="noStrike">
                          <a:latin typeface="Times New Roman" pitchFamily="18" charset="0"/>
                          <a:cs typeface="Times New Roman" pitchFamily="18" charset="0"/>
                        </a:rPr>
                        <a:t>1765</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u="none" strike="noStrike" dirty="0">
                          <a:latin typeface="Times New Roman" pitchFamily="18" charset="0"/>
                          <a:cs typeface="Times New Roman" pitchFamily="18" charset="0"/>
                        </a:rPr>
                        <a:t>725</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u="none" strike="noStrike" dirty="0">
                          <a:latin typeface="Times New Roman" pitchFamily="18" charset="0"/>
                          <a:cs typeface="Times New Roman" pitchFamily="18" charset="0"/>
                        </a:rPr>
                        <a:t>12558</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Sonepur</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485</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1325</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1761</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r>
              <a:tr h="264352">
                <a:tc>
                  <a:txBody>
                    <a:bodyPr/>
                    <a:lstStyle/>
                    <a:p>
                      <a:pPr algn="l" fontAlgn="ctr"/>
                      <a:r>
                        <a:rPr lang="en-US" sz="1600" u="none" strike="noStrike">
                          <a:latin typeface="Times New Roman" pitchFamily="18" charset="0"/>
                          <a:cs typeface="Times New Roman" pitchFamily="18" charset="0"/>
                        </a:rPr>
                        <a:t>Sundergarh</a:t>
                      </a:r>
                      <a:endParaRPr lang="en-US" sz="1600" b="0"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917</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a:latin typeface="Times New Roman" pitchFamily="18" charset="0"/>
                          <a:cs typeface="Times New Roman" pitchFamily="18" charset="0"/>
                        </a:rPr>
                        <a:t>1914</a:t>
                      </a:r>
                      <a:endParaRPr lang="en-US" sz="1600" b="1" i="0" u="none" strike="noStrike">
                        <a:solidFill>
                          <a:srgbClr val="000000"/>
                        </a:solidFill>
                        <a:latin typeface="Times New Roman" pitchFamily="18" charset="0"/>
                        <a:cs typeface="Times New Roman" pitchFamily="18" charset="0"/>
                      </a:endParaRPr>
                    </a:p>
                  </a:txBody>
                  <a:tcPr marL="5148" marR="5148" marT="5148" marB="0" anchor="ctr"/>
                </a:tc>
                <a:tc>
                  <a:txBody>
                    <a:bodyPr/>
                    <a:lstStyle/>
                    <a:p>
                      <a:pPr algn="ctr" rtl="0" fontAlgn="ctr"/>
                      <a:r>
                        <a:rPr lang="en-US" sz="1600" u="none" strike="noStrike" dirty="0">
                          <a:latin typeface="Times New Roman" pitchFamily="18" charset="0"/>
                          <a:cs typeface="Times New Roman" pitchFamily="18" charset="0"/>
                        </a:rPr>
                        <a:t>13717</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r>
              <a:tr h="237917">
                <a:tc>
                  <a:txBody>
                    <a:bodyPr/>
                    <a:lstStyle/>
                    <a:p>
                      <a:pPr algn="ctr" fontAlgn="ctr"/>
                      <a:r>
                        <a:rPr lang="en-US" sz="1600" b="1" u="none" strike="noStrike" dirty="0">
                          <a:latin typeface="Times New Roman" pitchFamily="18" charset="0"/>
                          <a:cs typeface="Times New Roman" pitchFamily="18" charset="0"/>
                        </a:rPr>
                        <a:t>Total</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b="1" u="none" strike="noStrike" dirty="0">
                          <a:latin typeface="Times New Roman" pitchFamily="18" charset="0"/>
                          <a:cs typeface="Times New Roman" pitchFamily="18" charset="0"/>
                        </a:rPr>
                        <a:t>96978</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b="1" u="none" strike="noStrike" dirty="0">
                          <a:latin typeface="Times New Roman" pitchFamily="18" charset="0"/>
                          <a:cs typeface="Times New Roman" pitchFamily="18" charset="0"/>
                        </a:rPr>
                        <a:t>73218</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c>
                  <a:txBody>
                    <a:bodyPr/>
                    <a:lstStyle/>
                    <a:p>
                      <a:pPr algn="ctr" fontAlgn="ctr"/>
                      <a:r>
                        <a:rPr lang="en-US" sz="1600" b="1" u="none" strike="noStrike" dirty="0">
                          <a:latin typeface="Times New Roman" pitchFamily="18" charset="0"/>
                          <a:cs typeface="Times New Roman" pitchFamily="18" charset="0"/>
                        </a:rPr>
                        <a:t>246081</a:t>
                      </a:r>
                      <a:endParaRPr lang="en-US" sz="1600" b="1" i="0" u="none" strike="noStrike" dirty="0">
                        <a:solidFill>
                          <a:srgbClr val="000000"/>
                        </a:solidFill>
                        <a:latin typeface="Times New Roman" pitchFamily="18" charset="0"/>
                        <a:cs typeface="Times New Roman" pitchFamily="18" charset="0"/>
                      </a:endParaRPr>
                    </a:p>
                  </a:txBody>
                  <a:tcPr marL="5148" marR="5148" marT="5148" marB="0" anchor="ctr"/>
                </a:tc>
              </a:tr>
            </a:tbl>
          </a:graphicData>
        </a:graphic>
      </p:graphicFrame>
      <p:sp>
        <p:nvSpPr>
          <p:cNvPr id="3" name="Slide Number Placeholder 2"/>
          <p:cNvSpPr>
            <a:spLocks noGrp="1"/>
          </p:cNvSpPr>
          <p:nvPr>
            <p:ph type="sldNum" sz="quarter" idx="15"/>
          </p:nvPr>
        </p:nvSpPr>
        <p:spPr/>
        <p:txBody>
          <a:bodyPr/>
          <a:lstStyle/>
          <a:p>
            <a:fld id="{C4E2C466-65E0-41FB-A972-3FD95DE65999}" type="slidenum">
              <a:rPr lang="en-IN" smtClean="0"/>
              <a:pPr/>
              <a:t>23</a:t>
            </a:fld>
            <a:endParaRPr lang="en-IN"/>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63105879"/>
              </p:ext>
            </p:extLst>
          </p:nvPr>
        </p:nvGraphicFramePr>
        <p:xfrm>
          <a:off x="1115568" y="146304"/>
          <a:ext cx="10643616" cy="6592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C4E2C466-65E0-41FB-A972-3FD95DE65999}" type="slidenum">
              <a:rPr lang="en-IN" smtClean="0"/>
              <a:pPr/>
              <a:t>24</a:t>
            </a:fld>
            <a:endParaRPr lang="en-IN"/>
          </a:p>
        </p:txBody>
      </p:sp>
    </p:spTree>
    <p:extLst>
      <p:ext uri="{BB962C8B-B14F-4D97-AF65-F5344CB8AC3E}">
        <p14:creationId xmlns:p14="http://schemas.microsoft.com/office/powerpoint/2010/main" val="276452961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graphicEl>
                                              <a:dgm id="{08FCA764-CC9C-4354-B062-8834B729CAE5}"/>
                                            </p:graphicEl>
                                          </p:spTgt>
                                        </p:tgtEl>
                                        <p:attrNameLst>
                                          <p:attrName>style.visibility</p:attrName>
                                        </p:attrNameLst>
                                      </p:cBhvr>
                                      <p:to>
                                        <p:strVal val="visible"/>
                                      </p:to>
                                    </p:set>
                                    <p:animEffect transition="in" filter="fade">
                                      <p:cBhvr>
                                        <p:cTn id="7" dur="2000"/>
                                        <p:tgtEl>
                                          <p:spTgt spid="3">
                                            <p:graphicEl>
                                              <a:dgm id="{08FCA764-CC9C-4354-B062-8834B729CAE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sepd.gov.in/sites/default/files/sscepdodisha_logo_2.png"/>
          <p:cNvPicPr/>
          <p:nvPr/>
        </p:nvPicPr>
        <p:blipFill>
          <a:blip r:embed="rId2" cstate="print"/>
          <a:srcRect/>
          <a:stretch>
            <a:fillRect/>
          </a:stretch>
        </p:blipFill>
        <p:spPr bwMode="auto">
          <a:xfrm>
            <a:off x="304800" y="5891349"/>
            <a:ext cx="8153400" cy="966651"/>
          </a:xfrm>
          <a:prstGeom prst="rect">
            <a:avLst/>
          </a:prstGeom>
          <a:noFill/>
          <a:ln w="9525">
            <a:noFill/>
            <a:miter lim="800000"/>
            <a:headEnd/>
            <a:tailEnd/>
          </a:ln>
        </p:spPr>
      </p:pic>
      <p:sp>
        <p:nvSpPr>
          <p:cNvPr id="5" name="Rectangle 4"/>
          <p:cNvSpPr/>
          <p:nvPr/>
        </p:nvSpPr>
        <p:spPr>
          <a:xfrm>
            <a:off x="627016" y="966652"/>
            <a:ext cx="10802983" cy="5147563"/>
          </a:xfrm>
          <a:prstGeom prst="rect">
            <a:avLst/>
          </a:prstGeom>
        </p:spPr>
        <p:txBody>
          <a:bodyPr wrap="square">
            <a:spAutoFit/>
          </a:bodyPr>
          <a:lstStyle/>
          <a:p>
            <a:pPr algn="just">
              <a:lnSpc>
                <a:spcPct val="150000"/>
              </a:lnSpc>
            </a:pPr>
            <a:r>
              <a:rPr lang="en-IN" sz="2000" dirty="0" smtClean="0">
                <a:latin typeface="Times New Roman" pitchFamily="18" charset="0"/>
                <a:cs typeface="Times New Roman" pitchFamily="18" charset="0"/>
              </a:rPr>
              <a:t>	</a:t>
            </a:r>
            <a:r>
              <a:rPr lang="en-IN" sz="2300" dirty="0" smtClean="0">
                <a:latin typeface="Times New Roman" pitchFamily="18" charset="0"/>
                <a:cs typeface="Times New Roman" pitchFamily="18" charset="0"/>
              </a:rPr>
              <a:t>State operates two schemes for indigent pensioners. </a:t>
            </a:r>
            <a:r>
              <a:rPr lang="en-IN" sz="2300" dirty="0" err="1" smtClean="0">
                <a:latin typeface="Times New Roman" pitchFamily="18" charset="0"/>
                <a:cs typeface="Times New Roman" pitchFamily="18" charset="0"/>
              </a:rPr>
              <a:t>Madhu</a:t>
            </a:r>
            <a:r>
              <a:rPr lang="en-IN" sz="2300" dirty="0" smtClean="0">
                <a:latin typeface="Times New Roman" pitchFamily="18" charset="0"/>
                <a:cs typeface="Times New Roman" pitchFamily="18" charset="0"/>
              </a:rPr>
              <a:t> </a:t>
            </a:r>
            <a:r>
              <a:rPr lang="en-IN" sz="2300" dirty="0" err="1" smtClean="0">
                <a:latin typeface="Times New Roman" pitchFamily="18" charset="0"/>
                <a:cs typeface="Times New Roman" pitchFamily="18" charset="0"/>
              </a:rPr>
              <a:t>Babu</a:t>
            </a:r>
            <a:r>
              <a:rPr lang="en-IN" sz="2300" dirty="0" smtClean="0">
                <a:latin typeface="Times New Roman" pitchFamily="18" charset="0"/>
                <a:cs typeface="Times New Roman" pitchFamily="18" charset="0"/>
              </a:rPr>
              <a:t> Pension </a:t>
            </a:r>
            <a:r>
              <a:rPr lang="en-IN" sz="2300" dirty="0" err="1" smtClean="0">
                <a:latin typeface="Times New Roman" pitchFamily="18" charset="0"/>
                <a:cs typeface="Times New Roman" pitchFamily="18" charset="0"/>
              </a:rPr>
              <a:t>Yojana</a:t>
            </a:r>
            <a:r>
              <a:rPr lang="en-IN" sz="2300" dirty="0" smtClean="0">
                <a:latin typeface="Times New Roman" pitchFamily="18" charset="0"/>
                <a:cs typeface="Times New Roman" pitchFamily="18" charset="0"/>
              </a:rPr>
              <a:t> is fully funded by the State Government. National Social Assistance Programme is funded by Government of India and supplemented by the State Government.</a:t>
            </a:r>
          </a:p>
          <a:p>
            <a:pPr algn="just">
              <a:lnSpc>
                <a:spcPct val="150000"/>
              </a:lnSpc>
            </a:pPr>
            <a:endParaRPr lang="en-US" sz="2300" dirty="0" smtClean="0">
              <a:latin typeface="Times New Roman" pitchFamily="18" charset="0"/>
              <a:cs typeface="Times New Roman" pitchFamily="18" charset="0"/>
            </a:endParaRPr>
          </a:p>
          <a:p>
            <a:pPr algn="just">
              <a:lnSpc>
                <a:spcPct val="150000"/>
              </a:lnSpc>
            </a:pPr>
            <a:r>
              <a:rPr lang="en-US" sz="2300" b="1" dirty="0" smtClean="0">
                <a:latin typeface="Times New Roman" pitchFamily="18" charset="0"/>
                <a:cs typeface="Times New Roman" pitchFamily="18" charset="0"/>
              </a:rPr>
              <a:t>Objective:-</a:t>
            </a:r>
          </a:p>
          <a:p>
            <a:pPr algn="just">
              <a:lnSpc>
                <a:spcPct val="150000"/>
              </a:lnSpc>
              <a:buFont typeface="Arial" pitchFamily="34" charset="0"/>
              <a:buChar char="•"/>
            </a:pPr>
            <a:r>
              <a:rPr lang="en-IN" sz="2300" dirty="0" smtClean="0">
                <a:latin typeface="Times New Roman" pitchFamily="18" charset="0"/>
                <a:cs typeface="Times New Roman" pitchFamily="18" charset="0"/>
              </a:rPr>
              <a:t>Public assistance to citizens in case of unemployment ,old age, sickness and disablement and in other cases of undeserved want.</a:t>
            </a:r>
          </a:p>
          <a:p>
            <a:pPr algn="just">
              <a:lnSpc>
                <a:spcPct val="150000"/>
              </a:lnSpc>
              <a:buFont typeface="Arial" pitchFamily="34" charset="0"/>
              <a:buChar char="•"/>
            </a:pPr>
            <a:r>
              <a:rPr lang="en-IN" sz="2300" dirty="0" smtClean="0">
                <a:latin typeface="Times New Roman" pitchFamily="18" charset="0"/>
                <a:cs typeface="Times New Roman" pitchFamily="18" charset="0"/>
              </a:rPr>
              <a:t>Social Assistance for the poor with  the aim of ensuring a minimum national standard in addition to the benefits that the states are currently providing or might provide in future.</a:t>
            </a:r>
          </a:p>
          <a:p>
            <a:pPr algn="just"/>
            <a:endParaRPr lang="en-IN" dirty="0" smtClean="0">
              <a:latin typeface="Georgia" pitchFamily="18" charset="0"/>
              <a:cs typeface="Arial" pitchFamily="34" charset="0"/>
            </a:endParaRPr>
          </a:p>
        </p:txBody>
      </p:sp>
      <p:sp>
        <p:nvSpPr>
          <p:cNvPr id="6" name="Title 1"/>
          <p:cNvSpPr txBox="1">
            <a:spLocks/>
          </p:cNvSpPr>
          <p:nvPr/>
        </p:nvSpPr>
        <p:spPr>
          <a:xfrm>
            <a:off x="326571" y="170135"/>
            <a:ext cx="11181806" cy="535259"/>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600" b="1" cap="small" dirty="0" smtClean="0">
                <a:solidFill>
                  <a:srgbClr val="7030A0"/>
                </a:solidFill>
                <a:latin typeface="+mj-lt"/>
                <a:ea typeface="+mj-ea"/>
                <a:cs typeface="+mj-cs"/>
              </a:rPr>
              <a:t>Schemes for pensioners</a:t>
            </a:r>
            <a:endParaRPr kumimoji="0" lang="en-US" sz="2600" b="1" i="0" u="none" strike="noStrike" kern="1200" cap="small" spc="0" normalizeH="0" baseline="0" noProof="0" dirty="0">
              <a:ln>
                <a:noFill/>
              </a:ln>
              <a:solidFill>
                <a:srgbClr val="7030A0"/>
              </a:solidFill>
              <a:effectLst/>
              <a:uLnTx/>
              <a:uFillTx/>
              <a:latin typeface="+mj-lt"/>
              <a:ea typeface="+mj-ea"/>
              <a:cs typeface="+mj-cs"/>
            </a:endParaRPr>
          </a:p>
        </p:txBody>
      </p:sp>
      <p:sp>
        <p:nvSpPr>
          <p:cNvPr id="2" name="Slide Number Placeholder 1"/>
          <p:cNvSpPr>
            <a:spLocks noGrp="1"/>
          </p:cNvSpPr>
          <p:nvPr>
            <p:ph type="sldNum" sz="quarter" idx="12"/>
          </p:nvPr>
        </p:nvSpPr>
        <p:spPr/>
        <p:txBody>
          <a:bodyPr/>
          <a:lstStyle/>
          <a:p>
            <a:fld id="{C4E2C466-65E0-41FB-A972-3FD95DE65999}" type="slidenum">
              <a:rPr lang="en-IN" smtClean="0"/>
              <a:pPr/>
              <a:t>3</a:t>
            </a:fld>
            <a:endParaRPr lang="en-IN"/>
          </a:p>
        </p:txBody>
      </p:sp>
    </p:spTree>
    <p:extLst>
      <p:ext uri="{BB962C8B-B14F-4D97-AF65-F5344CB8AC3E}">
        <p14:creationId xmlns:p14="http://schemas.microsoft.com/office/powerpoint/2010/main" val="2163980870"/>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ttp://ssepd.gov.in/sites/default/files/sscepdodisha_logo_2.png"/>
          <p:cNvPicPr/>
          <p:nvPr/>
        </p:nvPicPr>
        <p:blipFill>
          <a:blip r:embed="rId2" cstate="print"/>
          <a:srcRect/>
          <a:stretch>
            <a:fillRect/>
          </a:stretch>
        </p:blipFill>
        <p:spPr bwMode="auto">
          <a:xfrm>
            <a:off x="304800" y="5943601"/>
            <a:ext cx="8153400" cy="914400"/>
          </a:xfrm>
          <a:prstGeom prst="rect">
            <a:avLst/>
          </a:prstGeom>
          <a:noFill/>
          <a:ln w="9525">
            <a:noFill/>
            <a:miter lim="800000"/>
            <a:headEnd/>
            <a:tailEnd/>
          </a:ln>
        </p:spPr>
      </p:pic>
      <p:graphicFrame>
        <p:nvGraphicFramePr>
          <p:cNvPr id="9" name="Table 8"/>
          <p:cNvGraphicFramePr>
            <a:graphicFrameLocks noGrp="1"/>
          </p:cNvGraphicFramePr>
          <p:nvPr/>
        </p:nvGraphicFramePr>
        <p:xfrm>
          <a:off x="378823" y="719662"/>
          <a:ext cx="11207932" cy="5247985"/>
        </p:xfrm>
        <a:graphic>
          <a:graphicData uri="http://schemas.openxmlformats.org/drawingml/2006/table">
            <a:tbl>
              <a:tblPr/>
              <a:tblGrid>
                <a:gridCol w="588031"/>
                <a:gridCol w="2481708"/>
                <a:gridCol w="1165264"/>
                <a:gridCol w="1501000"/>
                <a:gridCol w="1127959"/>
                <a:gridCol w="1649237"/>
                <a:gridCol w="1120105"/>
                <a:gridCol w="1574628"/>
              </a:tblGrid>
              <a:tr h="422203">
                <a:tc gridSpan="8">
                  <a:txBody>
                    <a:bodyPr/>
                    <a:lstStyle/>
                    <a:p>
                      <a:pPr marL="0" marR="0" algn="ctr">
                        <a:lnSpc>
                          <a:spcPct val="115000"/>
                        </a:lnSpc>
                        <a:spcBef>
                          <a:spcPts val="0"/>
                        </a:spcBef>
                        <a:spcAft>
                          <a:spcPts val="0"/>
                        </a:spcAft>
                      </a:pPr>
                      <a:r>
                        <a:rPr lang="en-US" sz="1800" b="1" dirty="0" smtClean="0">
                          <a:latin typeface="Times New Roman"/>
                          <a:ea typeface="Times New Roman"/>
                          <a:cs typeface="Kalinga"/>
                        </a:rPr>
                        <a:t>District wise </a:t>
                      </a:r>
                      <a:r>
                        <a:rPr lang="en-US" sz="1800" b="1" dirty="0">
                          <a:latin typeface="Times New Roman"/>
                          <a:ea typeface="Times New Roman"/>
                          <a:cs typeface="Kalinga"/>
                        </a:rPr>
                        <a:t>Physical and Financial achievement under  IGNOAP</a:t>
                      </a:r>
                      <a:endParaRPr lang="en-US" sz="16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99958">
                <a:tc>
                  <a:txBody>
                    <a:bodyPr/>
                    <a:lstStyle/>
                    <a:p>
                      <a:pPr marL="0" marR="0" algn="ctr">
                        <a:lnSpc>
                          <a:spcPct val="115000"/>
                        </a:lnSpc>
                        <a:spcBef>
                          <a:spcPts val="0"/>
                        </a:spcBef>
                        <a:spcAft>
                          <a:spcPts val="0"/>
                        </a:spcAft>
                      </a:pPr>
                      <a:r>
                        <a:rPr lang="en-US" sz="1600" b="1" dirty="0">
                          <a:latin typeface="Times New Roman"/>
                          <a:ea typeface="Times New Roman"/>
                          <a:cs typeface="Kalinga"/>
                        </a:rPr>
                        <a:t>SI. No.</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dirty="0" smtClean="0">
                        <a:latin typeface="Times New Roman"/>
                        <a:ea typeface="Times New Roman"/>
                        <a:cs typeface="Kalinga"/>
                      </a:endParaRPr>
                    </a:p>
                    <a:p>
                      <a:pPr marL="0" marR="0" algn="ctr">
                        <a:lnSpc>
                          <a:spcPct val="115000"/>
                        </a:lnSpc>
                        <a:spcBef>
                          <a:spcPts val="0"/>
                        </a:spcBef>
                        <a:spcAft>
                          <a:spcPts val="0"/>
                        </a:spcAft>
                      </a:pPr>
                      <a:r>
                        <a:rPr lang="en-US" sz="1600" b="1" dirty="0" smtClean="0">
                          <a:latin typeface="Times New Roman"/>
                          <a:ea typeface="Times New Roman"/>
                          <a:cs typeface="Kalinga"/>
                        </a:rPr>
                        <a:t>Name </a:t>
                      </a:r>
                      <a:r>
                        <a:rPr lang="en-US" sz="1600" b="1" dirty="0">
                          <a:latin typeface="Times New Roman"/>
                          <a:ea typeface="Times New Roman"/>
                          <a:cs typeface="Kalinga"/>
                        </a:rPr>
                        <a:t>of Districts</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dirty="0">
                          <a:latin typeface="Times New Roman"/>
                          <a:ea typeface="Times New Roman"/>
                          <a:cs typeface="Kalinga"/>
                        </a:rPr>
                        <a:t>1</a:t>
                      </a:r>
                      <a:endParaRPr lang="en-US" sz="1400" dirty="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ANGUL</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33512</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130450732</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33511</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132252360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33511</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66265400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2</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BALESHWAR</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74570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228283814</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71394</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278322100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74570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153073600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3</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BARGARH</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51288</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191149400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51069</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191535100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51288</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96647200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4</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BHADRAK</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46769</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182187200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46769</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183417200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46769</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91814600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5</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BOLANGIR</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70405</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271444200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70137</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270421800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70405</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137026600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6</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BOUDH</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13520</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49604600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13520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50913600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13520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25584800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7</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CUTTACK</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76758</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307516800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76758</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309652800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76758</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154906400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8</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DEOGARH</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10882</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41906000</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10804</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42556800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10882</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20718000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9</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DHENKANAL</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41257</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164973317</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40933</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165171288</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41257</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83507000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10</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GAJAPATI</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15611</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60602600</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15611</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61924112</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15611</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31077800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11</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GANJAM</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103735</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398101800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103735</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401114800</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103735</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197543400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12</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JAGATSINGHAPUR</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43543</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172654800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43523</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174074800</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43543</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85793400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13</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JAJPUR</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61211</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242842058</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60111</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239482700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61182</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122380400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14</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JHARSUGUDA</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16420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63177200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16420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64055200</a:t>
                      </a:r>
                      <a:endParaRPr lang="en-US" sz="140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16267</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31944200</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itle 1"/>
          <p:cNvSpPr txBox="1">
            <a:spLocks/>
          </p:cNvSpPr>
          <p:nvPr/>
        </p:nvSpPr>
        <p:spPr>
          <a:xfrm>
            <a:off x="326571" y="170136"/>
            <a:ext cx="11181806" cy="41769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b="1" cap="small" dirty="0" smtClean="0">
                <a:solidFill>
                  <a:srgbClr val="7030A0"/>
                </a:solidFill>
                <a:latin typeface="+mj-lt"/>
                <a:ea typeface="+mj-ea"/>
                <a:cs typeface="+mj-cs"/>
              </a:rPr>
              <a:t>District wise physical and financial achievement under </a:t>
            </a:r>
            <a:r>
              <a:rPr lang="en-US" sz="2400" b="1" cap="small" dirty="0" err="1" smtClean="0">
                <a:solidFill>
                  <a:srgbClr val="7030A0"/>
                </a:solidFill>
                <a:latin typeface="+mj-lt"/>
                <a:ea typeface="+mj-ea"/>
                <a:cs typeface="+mj-cs"/>
              </a:rPr>
              <a:t>ignoap</a:t>
            </a:r>
            <a:endParaRPr kumimoji="0" lang="en-US" sz="2400" b="1" i="0" u="none" strike="noStrike" kern="1200" cap="small" spc="0" normalizeH="0" baseline="0" noProof="0" dirty="0">
              <a:ln>
                <a:noFill/>
              </a:ln>
              <a:solidFill>
                <a:srgbClr val="7030A0"/>
              </a:solidFill>
              <a:effectLst/>
              <a:uLnTx/>
              <a:uFillTx/>
              <a:latin typeface="+mj-lt"/>
              <a:ea typeface="+mj-ea"/>
              <a:cs typeface="+mj-cs"/>
            </a:endParaRPr>
          </a:p>
        </p:txBody>
      </p:sp>
      <p:sp>
        <p:nvSpPr>
          <p:cNvPr id="2" name="Slide Number Placeholder 1"/>
          <p:cNvSpPr>
            <a:spLocks noGrp="1"/>
          </p:cNvSpPr>
          <p:nvPr>
            <p:ph type="sldNum" sz="quarter" idx="15"/>
          </p:nvPr>
        </p:nvSpPr>
        <p:spPr/>
        <p:txBody>
          <a:bodyPr/>
          <a:lstStyle/>
          <a:p>
            <a:fld id="{C4E2C466-65E0-41FB-A972-3FD95DE65999}" type="slidenum">
              <a:rPr lang="en-IN" smtClean="0"/>
              <a:pPr/>
              <a:t>4</a:t>
            </a:fld>
            <a:endParaRPr lang="en-IN"/>
          </a:p>
        </p:txBody>
      </p:sp>
    </p:spTree>
    <p:extLst>
      <p:ext uri="{BB962C8B-B14F-4D97-AF65-F5344CB8AC3E}">
        <p14:creationId xmlns:p14="http://schemas.microsoft.com/office/powerpoint/2010/main" val="2710174136"/>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ttp://ssepd.gov.in/sites/default/files/sscepdodisha_logo_2.png"/>
          <p:cNvPicPr/>
          <p:nvPr/>
        </p:nvPicPr>
        <p:blipFill>
          <a:blip r:embed="rId2" cstate="print"/>
          <a:srcRect/>
          <a:stretch>
            <a:fillRect/>
          </a:stretch>
        </p:blipFill>
        <p:spPr bwMode="auto">
          <a:xfrm>
            <a:off x="304800" y="5943601"/>
            <a:ext cx="8153400" cy="914400"/>
          </a:xfrm>
          <a:prstGeom prst="rect">
            <a:avLst/>
          </a:prstGeom>
          <a:noFill/>
          <a:ln w="9525">
            <a:noFill/>
            <a:miter lim="800000"/>
            <a:headEnd/>
            <a:tailEnd/>
          </a:ln>
        </p:spPr>
      </p:pic>
      <p:graphicFrame>
        <p:nvGraphicFramePr>
          <p:cNvPr id="9" name="Table 8"/>
          <p:cNvGraphicFramePr>
            <a:graphicFrameLocks noGrp="1"/>
          </p:cNvGraphicFramePr>
          <p:nvPr/>
        </p:nvGraphicFramePr>
        <p:xfrm>
          <a:off x="378823" y="326565"/>
          <a:ext cx="11129553" cy="5799388"/>
        </p:xfrm>
        <a:graphic>
          <a:graphicData uri="http://schemas.openxmlformats.org/drawingml/2006/table">
            <a:tbl>
              <a:tblPr/>
              <a:tblGrid>
                <a:gridCol w="583919"/>
                <a:gridCol w="2464353"/>
                <a:gridCol w="1157115"/>
                <a:gridCol w="1490503"/>
                <a:gridCol w="1120071"/>
                <a:gridCol w="1637704"/>
                <a:gridCol w="1112272"/>
                <a:gridCol w="1563616"/>
              </a:tblGrid>
              <a:tr h="286229">
                <a:tc gridSpan="8">
                  <a:txBody>
                    <a:bodyPr/>
                    <a:lstStyle/>
                    <a:p>
                      <a:pPr marL="0" marR="0" algn="ctr">
                        <a:lnSpc>
                          <a:spcPct val="115000"/>
                        </a:lnSpc>
                        <a:spcBef>
                          <a:spcPts val="0"/>
                        </a:spcBef>
                        <a:spcAft>
                          <a:spcPts val="0"/>
                        </a:spcAft>
                      </a:pPr>
                      <a:r>
                        <a:rPr lang="en-US" sz="1800" b="1" dirty="0" smtClean="0">
                          <a:latin typeface="Times New Roman"/>
                          <a:ea typeface="Times New Roman"/>
                          <a:cs typeface="Kalinga"/>
                        </a:rPr>
                        <a:t>District wise </a:t>
                      </a:r>
                      <a:r>
                        <a:rPr lang="en-US" sz="1800" b="1" dirty="0">
                          <a:latin typeface="Times New Roman"/>
                          <a:ea typeface="Times New Roman"/>
                          <a:cs typeface="Kalinga"/>
                        </a:rPr>
                        <a:t>Physical and Financial achievement under  IGNOAP</a:t>
                      </a:r>
                      <a:endParaRPr lang="en-US" sz="16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08651">
                <a:tc>
                  <a:txBody>
                    <a:bodyPr/>
                    <a:lstStyle/>
                    <a:p>
                      <a:pPr marL="0" marR="0" algn="ctr">
                        <a:lnSpc>
                          <a:spcPct val="100000"/>
                        </a:lnSpc>
                        <a:spcBef>
                          <a:spcPts val="0"/>
                        </a:spcBef>
                        <a:spcAft>
                          <a:spcPts val="0"/>
                        </a:spcAft>
                      </a:pPr>
                      <a:r>
                        <a:rPr lang="en-US" sz="1600" b="1" dirty="0">
                          <a:latin typeface="Times New Roman"/>
                          <a:ea typeface="Times New Roman"/>
                          <a:cs typeface="Kalinga"/>
                        </a:rPr>
                        <a:t>SI. No.</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endParaRPr lang="en-US" sz="1600" b="1" dirty="0" smtClean="0">
                        <a:latin typeface="Times New Roman"/>
                        <a:ea typeface="Times New Roman"/>
                        <a:cs typeface="Kalinga"/>
                      </a:endParaRPr>
                    </a:p>
                    <a:p>
                      <a:pPr marL="0" marR="0" algn="ctr">
                        <a:lnSpc>
                          <a:spcPct val="100000"/>
                        </a:lnSpc>
                        <a:spcBef>
                          <a:spcPts val="0"/>
                        </a:spcBef>
                        <a:spcAft>
                          <a:spcPts val="0"/>
                        </a:spcAft>
                      </a:pPr>
                      <a:r>
                        <a:rPr lang="en-US" sz="1600" b="1" dirty="0" smtClean="0">
                          <a:latin typeface="Times New Roman"/>
                          <a:ea typeface="Times New Roman"/>
                          <a:cs typeface="Kalinga"/>
                        </a:rPr>
                        <a:t>Name </a:t>
                      </a:r>
                      <a:r>
                        <a:rPr lang="en-US" sz="1600" b="1" dirty="0">
                          <a:latin typeface="Times New Roman"/>
                          <a:ea typeface="Times New Roman"/>
                          <a:cs typeface="Kalinga"/>
                        </a:rPr>
                        <a:t>of Districts</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dirty="0">
                          <a:latin typeface="Times New Roman"/>
                          <a:ea typeface="Times New Roman"/>
                          <a:cs typeface="Kalinga"/>
                        </a:rPr>
                        <a:t>15</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KALAHANDI</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54295</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201914400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54075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202227900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54295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102438200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KANDHAMAL</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19709</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256099240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19408</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76590400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19709</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38903000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17</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KENDRAPARA</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63395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183891800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62010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252665400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63395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128961400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KENDUJHAR</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47416</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198115408</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46950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183951400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47416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93129241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19</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KHORDHA</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51748</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252589478</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51253</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197665388</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51588</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98351200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KORAPUT</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65867</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114017000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65867</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254703356</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65867</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125357400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21</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MALKANGIRI</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29371</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278000877</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29371</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115357872</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29371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57785000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22</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MAYURBHANJ</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70160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191454800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70160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282171652</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70160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140953600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23</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NABARANGAPUR</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50801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149996896</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50801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193146800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50801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95075400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24</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NAYAGARH</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37431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159105800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36539</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148255576</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37431</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75959800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NUAPADA</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40090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75648000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40090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158713000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40090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80296400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PURI</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60241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234376600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60135</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235695400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60341</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116419800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27</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RAYAGADA</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48184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186944000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48161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188769200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48184</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91496500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SAMBALPUR</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31713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121010851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31584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122644400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31610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61490800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29</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SONEPUR</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30149</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116366400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30003</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117158800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30028</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58798400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dirty="0">
                          <a:latin typeface="Times New Roman"/>
                          <a:ea typeface="Times New Roman"/>
                          <a:cs typeface="Kalinga"/>
                        </a:rPr>
                        <a:t>30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SUNDARGARH</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58580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220529975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latin typeface="Times New Roman"/>
                          <a:ea typeface="Times New Roman"/>
                          <a:cs typeface="Kalinga"/>
                        </a:rPr>
                        <a:t>57235</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latin typeface="Times New Roman"/>
                          <a:ea typeface="Times New Roman"/>
                          <a:cs typeface="Kalinga"/>
                        </a:rPr>
                        <a:t>217076687</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latin typeface="Times New Roman"/>
                          <a:ea typeface="Times New Roman"/>
                          <a:cs typeface="Kalinga"/>
                        </a:rPr>
                        <a:t>58580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latin typeface="Times New Roman"/>
                          <a:ea typeface="Times New Roman"/>
                          <a:cs typeface="Kalinga"/>
                        </a:rPr>
                        <a:t>109430400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00000"/>
                        </a:lnSpc>
                        <a:spcBef>
                          <a:spcPts val="0"/>
                        </a:spcBef>
                        <a:spcAft>
                          <a:spcPts val="0"/>
                        </a:spcAft>
                      </a:pPr>
                      <a:endParaRPr lang="en-US" sz="1600" dirty="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pPr>
                      <a:r>
                        <a:rPr lang="en-US" sz="1600" dirty="0" smtClean="0"/>
                        <a:t>TOTAL</a:t>
                      </a:r>
                      <a:endParaRPr lang="en-US" sz="1600" dirty="0"/>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latin typeface="Times New Roman"/>
                          <a:ea typeface="Times New Roman"/>
                          <a:cs typeface="Kalinga"/>
                        </a:rPr>
                        <a:t>1418631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latin typeface="Times New Roman"/>
                          <a:ea typeface="Times New Roman"/>
                          <a:cs typeface="Kalinga"/>
                        </a:rPr>
                        <a:t>5444956046</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latin typeface="Times New Roman"/>
                          <a:ea typeface="Times New Roman"/>
                          <a:cs typeface="Kalinga"/>
                        </a:rPr>
                        <a:t>1407937</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latin typeface="Times New Roman"/>
                          <a:ea typeface="Times New Roman"/>
                          <a:cs typeface="Kalinga"/>
                        </a:rPr>
                        <a:t>5511687891</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latin typeface="Times New Roman"/>
                          <a:ea typeface="Times New Roman"/>
                          <a:cs typeface="Kalinga"/>
                        </a:rPr>
                        <a:t>1418164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2773129341</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itle 1"/>
          <p:cNvSpPr txBox="1">
            <a:spLocks/>
          </p:cNvSpPr>
          <p:nvPr/>
        </p:nvSpPr>
        <p:spPr>
          <a:xfrm>
            <a:off x="326571" y="0"/>
            <a:ext cx="11181806" cy="33963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000" b="1" cap="small" dirty="0" smtClean="0">
                <a:solidFill>
                  <a:srgbClr val="7030A0"/>
                </a:solidFill>
                <a:latin typeface="+mj-lt"/>
                <a:ea typeface="+mj-ea"/>
                <a:cs typeface="+mj-cs"/>
              </a:rPr>
              <a:t>District wise physical and financial achievement under </a:t>
            </a:r>
            <a:r>
              <a:rPr lang="en-US" sz="2000" b="1" cap="small" dirty="0" err="1" smtClean="0">
                <a:solidFill>
                  <a:srgbClr val="7030A0"/>
                </a:solidFill>
                <a:latin typeface="+mj-lt"/>
                <a:ea typeface="+mj-ea"/>
                <a:cs typeface="+mj-cs"/>
              </a:rPr>
              <a:t>ignoap</a:t>
            </a:r>
            <a:endParaRPr kumimoji="0" lang="en-US" sz="2000" b="1" i="0" u="none" strike="noStrike" kern="1200" cap="small" spc="0" normalizeH="0" baseline="0" noProof="0" dirty="0">
              <a:ln>
                <a:noFill/>
              </a:ln>
              <a:solidFill>
                <a:srgbClr val="7030A0"/>
              </a:solidFill>
              <a:effectLst/>
              <a:uLnTx/>
              <a:uFillTx/>
              <a:latin typeface="+mj-lt"/>
              <a:ea typeface="+mj-ea"/>
              <a:cs typeface="+mj-cs"/>
            </a:endParaRPr>
          </a:p>
        </p:txBody>
      </p:sp>
      <p:sp>
        <p:nvSpPr>
          <p:cNvPr id="2" name="Slide Number Placeholder 1"/>
          <p:cNvSpPr>
            <a:spLocks noGrp="1"/>
          </p:cNvSpPr>
          <p:nvPr>
            <p:ph type="sldNum" sz="quarter" idx="15"/>
          </p:nvPr>
        </p:nvSpPr>
        <p:spPr/>
        <p:txBody>
          <a:bodyPr/>
          <a:lstStyle/>
          <a:p>
            <a:fld id="{C4E2C466-65E0-41FB-A972-3FD95DE65999}" type="slidenum">
              <a:rPr lang="en-IN" smtClean="0"/>
              <a:pPr/>
              <a:t>5</a:t>
            </a:fld>
            <a:endParaRPr lang="en-IN"/>
          </a:p>
        </p:txBody>
      </p:sp>
    </p:spTree>
    <p:extLst>
      <p:ext uri="{BB962C8B-B14F-4D97-AF65-F5344CB8AC3E}">
        <p14:creationId xmlns:p14="http://schemas.microsoft.com/office/powerpoint/2010/main" val="271017413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sepd.gov.in/sites/default/files/sscepdodisha_logo_2.png"/>
          <p:cNvPicPr/>
          <p:nvPr/>
        </p:nvPicPr>
        <p:blipFill>
          <a:blip r:embed="rId2" cstate="print"/>
          <a:srcRect/>
          <a:stretch>
            <a:fillRect/>
          </a:stretch>
        </p:blipFill>
        <p:spPr bwMode="auto">
          <a:xfrm>
            <a:off x="304800" y="5969727"/>
            <a:ext cx="8153400" cy="888274"/>
          </a:xfrm>
          <a:prstGeom prst="rect">
            <a:avLst/>
          </a:prstGeom>
          <a:noFill/>
          <a:ln w="9525">
            <a:noFill/>
            <a:miter lim="800000"/>
            <a:headEnd/>
            <a:tailEnd/>
          </a:ln>
        </p:spPr>
      </p:pic>
      <p:sp>
        <p:nvSpPr>
          <p:cNvPr id="5" name="Rectangle 4"/>
          <p:cNvSpPr/>
          <p:nvPr/>
        </p:nvSpPr>
        <p:spPr>
          <a:xfrm>
            <a:off x="627016" y="966652"/>
            <a:ext cx="10802983" cy="2492990"/>
          </a:xfrm>
          <a:prstGeom prst="rect">
            <a:avLst/>
          </a:prstGeom>
        </p:spPr>
        <p:txBody>
          <a:bodyPr wrap="square">
            <a:spAutoFit/>
          </a:bodyPr>
          <a:lstStyle/>
          <a:p>
            <a:pPr algn="just">
              <a:lnSpc>
                <a:spcPct val="150000"/>
              </a:lnSpc>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p:txBody>
      </p:sp>
      <p:sp>
        <p:nvSpPr>
          <p:cNvPr id="6" name="Title 1"/>
          <p:cNvSpPr txBox="1">
            <a:spLocks/>
          </p:cNvSpPr>
          <p:nvPr/>
        </p:nvSpPr>
        <p:spPr>
          <a:xfrm>
            <a:off x="326571" y="0"/>
            <a:ext cx="11181806" cy="561703"/>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small" spc="0" normalizeH="0" baseline="0" noProof="0" dirty="0" smtClean="0">
                <a:ln>
                  <a:noFill/>
                </a:ln>
                <a:solidFill>
                  <a:srgbClr val="7030A0"/>
                </a:solidFill>
                <a:effectLst/>
                <a:uLnTx/>
                <a:uFillTx/>
                <a:latin typeface="+mj-lt"/>
                <a:ea typeface="+mj-ea"/>
                <a:cs typeface="+mj-cs"/>
              </a:rPr>
              <a:t>NSAP Schemes</a:t>
            </a:r>
            <a:endParaRPr kumimoji="0" lang="en-US" sz="2600" b="1" i="0" u="none" strike="noStrike" kern="1200" cap="small" spc="0" normalizeH="0" baseline="0" noProof="0" dirty="0">
              <a:ln>
                <a:noFill/>
              </a:ln>
              <a:solidFill>
                <a:srgbClr val="7030A0"/>
              </a:solidFill>
              <a:effectLst/>
              <a:uLnTx/>
              <a:uFillTx/>
              <a:latin typeface="+mj-lt"/>
              <a:ea typeface="+mj-ea"/>
              <a:cs typeface="+mj-cs"/>
            </a:endParaRPr>
          </a:p>
        </p:txBody>
      </p:sp>
      <p:sp>
        <p:nvSpPr>
          <p:cNvPr id="7" name="Rectangle 6"/>
          <p:cNvSpPr/>
          <p:nvPr/>
        </p:nvSpPr>
        <p:spPr>
          <a:xfrm>
            <a:off x="796834" y="457200"/>
            <a:ext cx="10659292" cy="5124480"/>
          </a:xfrm>
          <a:prstGeom prst="rect">
            <a:avLst/>
          </a:prstGeom>
        </p:spPr>
        <p:txBody>
          <a:bodyPr wrap="square">
            <a:spAutoFit/>
          </a:bodyPr>
          <a:lstStyle/>
          <a:p>
            <a:pPr marL="514350" indent="-514350">
              <a:lnSpc>
                <a:spcPct val="150000"/>
              </a:lnSpc>
            </a:pPr>
            <a:r>
              <a:rPr lang="en-IN" b="1" dirty="0" smtClean="0">
                <a:latin typeface="Times New Roman" pitchFamily="18" charset="0"/>
                <a:cs typeface="Times New Roman" pitchFamily="18" charset="0"/>
              </a:rPr>
              <a:t>2.	</a:t>
            </a:r>
            <a:r>
              <a:rPr lang="en-IN" b="1" dirty="0" err="1" smtClean="0">
                <a:latin typeface="Times New Roman" pitchFamily="18" charset="0"/>
                <a:cs typeface="Times New Roman" pitchFamily="18" charset="0"/>
              </a:rPr>
              <a:t>Indira</a:t>
            </a:r>
            <a:r>
              <a:rPr lang="en-IN" b="1" dirty="0" smtClean="0">
                <a:latin typeface="Times New Roman" pitchFamily="18" charset="0"/>
                <a:cs typeface="Times New Roman" pitchFamily="18" charset="0"/>
              </a:rPr>
              <a:t> Gandhi National Widow Pension Scheme (IGNWPS) </a:t>
            </a:r>
          </a:p>
          <a:p>
            <a:pPr marL="514350" indent="-514350" algn="just">
              <a:lnSpc>
                <a:spcPct val="150000"/>
              </a:lnSpc>
            </a:pPr>
            <a:r>
              <a:rPr lang="en-US" dirty="0" smtClean="0">
                <a:latin typeface="Times New Roman" pitchFamily="18" charset="0"/>
                <a:cs typeface="Times New Roman" pitchFamily="18" charset="0"/>
              </a:rPr>
              <a:t>		</a:t>
            </a:r>
            <a:r>
              <a:rPr lang="en-US" dirty="0" smtClean="0"/>
              <a:t> </a:t>
            </a:r>
            <a:r>
              <a:rPr lang="en-US" sz="2000" dirty="0" smtClean="0">
                <a:latin typeface="Times New Roman" pitchFamily="18" charset="0"/>
                <a:cs typeface="Times New Roman" pitchFamily="18" charset="0"/>
              </a:rPr>
              <a:t>Govt. of India has launched this scheme during February- 2009. Widows who are between 40-64 years and belonging to house hold below the poverty line (BPL) will be eligible to get pension  @ Rs. 300/- per month in the scheme. Subsequently, GOI has revised the age limit to 40-79 years </a:t>
            </a:r>
            <a:r>
              <a:rPr lang="en-US" sz="2000" dirty="0" err="1" smtClean="0">
                <a:latin typeface="Times New Roman" pitchFamily="18" charset="0"/>
                <a:cs typeface="Times New Roman" pitchFamily="18" charset="0"/>
              </a:rPr>
              <a:t>w.e.f</a:t>
            </a:r>
            <a:r>
              <a:rPr lang="en-US" sz="2000" dirty="0" smtClean="0">
                <a:latin typeface="Times New Roman" pitchFamily="18" charset="0"/>
                <a:cs typeface="Times New Roman" pitchFamily="18" charset="0"/>
              </a:rPr>
              <a:t>. 01.10.12.</a:t>
            </a:r>
          </a:p>
          <a:p>
            <a:pPr marL="514350" indent="-514350" algn="just">
              <a:lnSpc>
                <a:spcPct val="150000"/>
              </a:lnSpc>
              <a:buFont typeface="+mj-lt"/>
              <a:buAutoNum type="romanLcPeriod"/>
            </a:pPr>
            <a:r>
              <a:rPr lang="en-US" sz="2000" dirty="0" smtClean="0">
                <a:latin typeface="Times New Roman" pitchFamily="18" charset="0"/>
                <a:cs typeface="Times New Roman" pitchFamily="18" charset="0"/>
              </a:rPr>
              <a:t>At present, 5,13,954  beneficiaries have been covered under this scheme.</a:t>
            </a:r>
          </a:p>
          <a:p>
            <a:pPr marL="514350" indent="-514350" algn="just">
              <a:lnSpc>
                <a:spcPct val="150000"/>
              </a:lnSpc>
            </a:pPr>
            <a:endParaRPr lang="en-US" sz="2000" dirty="0" smtClean="0"/>
          </a:p>
          <a:p>
            <a:pPr marL="514350" indent="-514350" algn="just">
              <a:lnSpc>
                <a:spcPct val="150000"/>
              </a:lnSpc>
            </a:pPr>
            <a:r>
              <a:rPr lang="en-US" sz="2000" dirty="0" smtClean="0"/>
              <a:t>	</a:t>
            </a:r>
          </a:p>
          <a:p>
            <a:pPr marL="514350" indent="-514350" algn="just">
              <a:lnSpc>
                <a:spcPct val="150000"/>
              </a:lnSpc>
            </a:pPr>
            <a:endParaRPr lang="en-US" sz="2000" dirty="0" smtClean="0"/>
          </a:p>
          <a:p>
            <a:pPr marL="514350" indent="-514350" algn="just">
              <a:lnSpc>
                <a:spcPct val="150000"/>
              </a:lnSpc>
            </a:pPr>
            <a:endParaRPr lang="en-US" sz="2000" dirty="0" smtClean="0"/>
          </a:p>
          <a:p>
            <a:pPr marL="514350" indent="-514350" algn="just">
              <a:lnSpc>
                <a:spcPct val="150000"/>
              </a:lnSpc>
              <a:buFont typeface="+mj-lt"/>
              <a:buAutoNum type="romanLcPeriod"/>
            </a:pPr>
            <a:endParaRPr lang="en-IN" sz="2000" dirty="0" smtClean="0">
              <a:latin typeface="Times New Roman" pitchFamily="18" charset="0"/>
              <a:cs typeface="Times New Roman" pitchFamily="18" charset="0"/>
            </a:endParaRPr>
          </a:p>
        </p:txBody>
      </p:sp>
      <p:graphicFrame>
        <p:nvGraphicFramePr>
          <p:cNvPr id="9" name="Table 8"/>
          <p:cNvGraphicFramePr>
            <a:graphicFrameLocks noGrp="1"/>
          </p:cNvGraphicFramePr>
          <p:nvPr/>
        </p:nvGraphicFramePr>
        <p:xfrm>
          <a:off x="1979748" y="3644539"/>
          <a:ext cx="8128000" cy="1554478"/>
        </p:xfrm>
        <a:graphic>
          <a:graphicData uri="http://schemas.openxmlformats.org/drawingml/2006/table">
            <a:tbl>
              <a:tblPr firstRow="1" bandRow="1">
                <a:tableStyleId>{5940675A-B579-460E-94D1-54222C63F5DA}</a:tableStyleId>
              </a:tblPr>
              <a:tblGrid>
                <a:gridCol w="3049452"/>
                <a:gridCol w="5078548"/>
              </a:tblGrid>
              <a:tr h="402559">
                <a:tc>
                  <a:txBody>
                    <a:bodyPr/>
                    <a:lstStyle/>
                    <a:p>
                      <a:r>
                        <a:rPr lang="en-US" b="1" dirty="0" smtClean="0">
                          <a:latin typeface="Times New Roman" pitchFamily="18" charset="0"/>
                          <a:cs typeface="Times New Roman" pitchFamily="18" charset="0"/>
                        </a:rPr>
                        <a:t>Eligibility </a:t>
                      </a:r>
                      <a:endParaRPr lang="en-US" b="1" dirty="0">
                        <a:solidFill>
                          <a:schemeClr val="tx1">
                            <a:lumMod val="85000"/>
                            <a:lumOff val="15000"/>
                          </a:schemeClr>
                        </a:solidFill>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 Financial Assistance (In Rs.)</a:t>
                      </a:r>
                      <a:endParaRPr lang="en-US" b="1" dirty="0">
                        <a:solidFill>
                          <a:schemeClr val="tx1">
                            <a:lumMod val="85000"/>
                            <a:lumOff val="15000"/>
                          </a:schemeClr>
                        </a:solidFill>
                        <a:latin typeface="Times New Roman" pitchFamily="18" charset="0"/>
                        <a:cs typeface="Times New Roman" pitchFamily="18" charset="0"/>
                      </a:endParaRPr>
                    </a:p>
                  </a:txBody>
                  <a:tcPr/>
                </a:tc>
              </a:tr>
              <a:tr h="786159">
                <a:tc>
                  <a:txBody>
                    <a:bodyPr/>
                    <a:lstStyle/>
                    <a:p>
                      <a:r>
                        <a:rPr kumimoji="0" lang="en-US" sz="1800" kern="1200" dirty="0" smtClean="0">
                          <a:latin typeface="Times New Roman" pitchFamily="18" charset="0"/>
                          <a:cs typeface="Times New Roman" pitchFamily="18" charset="0"/>
                        </a:rPr>
                        <a:t>40-79 Years</a:t>
                      </a:r>
                      <a:endParaRPr lang="en-US" dirty="0">
                        <a:latin typeface="Times New Roman" pitchFamily="18" charset="0"/>
                        <a:cs typeface="Times New Roman" pitchFamily="18" charset="0"/>
                      </a:endParaRPr>
                    </a:p>
                  </a:txBody>
                  <a:tcPr/>
                </a:tc>
                <a:tc>
                  <a:txBody>
                    <a:bodyPr/>
                    <a:lstStyle/>
                    <a:p>
                      <a:r>
                        <a:rPr kumimoji="0" lang="en-US" sz="1800" kern="1200" dirty="0" smtClean="0">
                          <a:latin typeface="Times New Roman" pitchFamily="18" charset="0"/>
                          <a:cs typeface="Times New Roman" pitchFamily="18" charset="0"/>
                        </a:rPr>
                        <a:t>₹300/- Per month</a:t>
                      </a:r>
                      <a:endParaRPr kumimoji="0" lang="en-US" sz="1800" kern="1200" dirty="0">
                        <a:solidFill>
                          <a:schemeClr val="lt1"/>
                        </a:solidFill>
                        <a:latin typeface="Times New Roman" pitchFamily="18" charset="0"/>
                        <a:ea typeface="+mn-ea"/>
                        <a:cs typeface="Times New Roman" pitchFamily="18" charset="0"/>
                      </a:endParaRPr>
                    </a:p>
                  </a:txBody>
                  <a:tcPr/>
                </a:tc>
              </a:tr>
              <a:tr h="306727">
                <a:tc>
                  <a:txBody>
                    <a:bodyPr/>
                    <a:lstStyle/>
                    <a:p>
                      <a:r>
                        <a:rPr kumimoji="0" lang="en-US" sz="1800" kern="1200" dirty="0" smtClean="0">
                          <a:latin typeface="Times New Roman" pitchFamily="18" charset="0"/>
                          <a:cs typeface="Times New Roman" pitchFamily="18" charset="0"/>
                        </a:rPr>
                        <a:t>80 Years &amp; above</a:t>
                      </a:r>
                      <a:endParaRPr lang="en-US" dirty="0">
                        <a:latin typeface="Times New Roman" pitchFamily="18" charset="0"/>
                        <a:cs typeface="Times New Roman" pitchFamily="18" charset="0"/>
                      </a:endParaRPr>
                    </a:p>
                  </a:txBody>
                  <a:tcPr/>
                </a:tc>
                <a:tc>
                  <a:txBody>
                    <a:bodyPr/>
                    <a:lstStyle/>
                    <a:p>
                      <a:r>
                        <a:rPr kumimoji="0" lang="en-US" sz="1800" kern="1200" dirty="0" smtClean="0">
                          <a:latin typeface="Times New Roman" pitchFamily="18" charset="0"/>
                          <a:cs typeface="Times New Roman" pitchFamily="18" charset="0"/>
                        </a:rPr>
                        <a:t>₹500/- Per month</a:t>
                      </a:r>
                      <a:endParaRPr lang="en-US" dirty="0">
                        <a:latin typeface="Times New Roman" pitchFamily="18" charset="0"/>
                        <a:cs typeface="Times New Roman" pitchFamily="18" charset="0"/>
                      </a:endParaRPr>
                    </a:p>
                  </a:txBody>
                  <a:tcPr/>
                </a:tc>
              </a:tr>
            </a:tbl>
          </a:graphicData>
        </a:graphic>
      </p:graphicFrame>
      <p:sp>
        <p:nvSpPr>
          <p:cNvPr id="2" name="Slide Number Placeholder 1"/>
          <p:cNvSpPr>
            <a:spLocks noGrp="1"/>
          </p:cNvSpPr>
          <p:nvPr>
            <p:ph type="sldNum" sz="quarter" idx="12"/>
          </p:nvPr>
        </p:nvSpPr>
        <p:spPr/>
        <p:txBody>
          <a:bodyPr/>
          <a:lstStyle/>
          <a:p>
            <a:fld id="{C4E2C466-65E0-41FB-A972-3FD95DE65999}" type="slidenum">
              <a:rPr lang="en-IN" smtClean="0"/>
              <a:pPr/>
              <a:t>6</a:t>
            </a:fld>
            <a:endParaRPr lang="en-IN"/>
          </a:p>
        </p:txBody>
      </p:sp>
    </p:spTree>
    <p:extLst>
      <p:ext uri="{BB962C8B-B14F-4D97-AF65-F5344CB8AC3E}">
        <p14:creationId xmlns:p14="http://schemas.microsoft.com/office/powerpoint/2010/main" val="216398087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ttp://ssepd.gov.in/sites/default/files/sscepdodisha_logo_2.png"/>
          <p:cNvPicPr/>
          <p:nvPr/>
        </p:nvPicPr>
        <p:blipFill>
          <a:blip r:embed="rId2" cstate="print"/>
          <a:srcRect/>
          <a:stretch>
            <a:fillRect/>
          </a:stretch>
        </p:blipFill>
        <p:spPr bwMode="auto">
          <a:xfrm>
            <a:off x="304800" y="5943601"/>
            <a:ext cx="8153400" cy="914400"/>
          </a:xfrm>
          <a:prstGeom prst="rect">
            <a:avLst/>
          </a:prstGeom>
          <a:noFill/>
          <a:ln w="9525">
            <a:noFill/>
            <a:miter lim="800000"/>
            <a:headEnd/>
            <a:tailEnd/>
          </a:ln>
        </p:spPr>
      </p:pic>
      <p:graphicFrame>
        <p:nvGraphicFramePr>
          <p:cNvPr id="9" name="Table 8"/>
          <p:cNvGraphicFramePr>
            <a:graphicFrameLocks noGrp="1"/>
          </p:cNvGraphicFramePr>
          <p:nvPr/>
        </p:nvGraphicFramePr>
        <p:xfrm>
          <a:off x="378823" y="719662"/>
          <a:ext cx="11207932" cy="5247985"/>
        </p:xfrm>
        <a:graphic>
          <a:graphicData uri="http://schemas.openxmlformats.org/drawingml/2006/table">
            <a:tbl>
              <a:tblPr/>
              <a:tblGrid>
                <a:gridCol w="588031"/>
                <a:gridCol w="2481708"/>
                <a:gridCol w="1165264"/>
                <a:gridCol w="1501000"/>
                <a:gridCol w="1127959"/>
                <a:gridCol w="1649237"/>
                <a:gridCol w="1120105"/>
                <a:gridCol w="1574628"/>
              </a:tblGrid>
              <a:tr h="422203">
                <a:tc gridSpan="8">
                  <a:txBody>
                    <a:bodyPr/>
                    <a:lstStyle/>
                    <a:p>
                      <a:pPr marL="0" marR="0" algn="ctr">
                        <a:lnSpc>
                          <a:spcPct val="115000"/>
                        </a:lnSpc>
                        <a:spcBef>
                          <a:spcPts val="0"/>
                        </a:spcBef>
                        <a:spcAft>
                          <a:spcPts val="0"/>
                        </a:spcAft>
                      </a:pPr>
                      <a:r>
                        <a:rPr lang="en-US" sz="1800" b="1" dirty="0" smtClean="0">
                          <a:latin typeface="Times New Roman"/>
                          <a:ea typeface="Times New Roman"/>
                          <a:cs typeface="Kalinga"/>
                        </a:rPr>
                        <a:t>District wise </a:t>
                      </a:r>
                      <a:r>
                        <a:rPr lang="en-US" sz="1800" b="1" dirty="0">
                          <a:latin typeface="Times New Roman"/>
                          <a:ea typeface="Times New Roman"/>
                          <a:cs typeface="Kalinga"/>
                        </a:rPr>
                        <a:t>Physical and Financial achievement under  </a:t>
                      </a:r>
                      <a:r>
                        <a:rPr lang="en-US" sz="1800" b="1" dirty="0" smtClean="0">
                          <a:latin typeface="Times New Roman"/>
                          <a:ea typeface="Times New Roman"/>
                          <a:cs typeface="Kalinga"/>
                        </a:rPr>
                        <a:t>IGNWPS</a:t>
                      </a:r>
                      <a:endParaRPr lang="en-US" sz="16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99958">
                <a:tc>
                  <a:txBody>
                    <a:bodyPr/>
                    <a:lstStyle/>
                    <a:p>
                      <a:pPr marL="0" marR="0" algn="ctr">
                        <a:lnSpc>
                          <a:spcPct val="115000"/>
                        </a:lnSpc>
                        <a:spcBef>
                          <a:spcPts val="0"/>
                        </a:spcBef>
                        <a:spcAft>
                          <a:spcPts val="0"/>
                        </a:spcAft>
                      </a:pPr>
                      <a:r>
                        <a:rPr lang="en-US" sz="1600" b="1" dirty="0">
                          <a:latin typeface="Times New Roman"/>
                          <a:ea typeface="Times New Roman"/>
                          <a:cs typeface="Kalinga"/>
                        </a:rPr>
                        <a:t>SI. No.</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dirty="0" smtClean="0">
                        <a:latin typeface="Times New Roman"/>
                        <a:ea typeface="Times New Roman"/>
                        <a:cs typeface="Kalinga"/>
                      </a:endParaRPr>
                    </a:p>
                    <a:p>
                      <a:pPr marL="0" marR="0" algn="ctr">
                        <a:lnSpc>
                          <a:spcPct val="115000"/>
                        </a:lnSpc>
                        <a:spcBef>
                          <a:spcPts val="0"/>
                        </a:spcBef>
                        <a:spcAft>
                          <a:spcPts val="0"/>
                        </a:spcAft>
                      </a:pPr>
                      <a:r>
                        <a:rPr lang="en-US" sz="1600" b="1" dirty="0" smtClean="0">
                          <a:latin typeface="Times New Roman"/>
                          <a:ea typeface="Times New Roman"/>
                          <a:cs typeface="Kalinga"/>
                        </a:rPr>
                        <a:t>Name </a:t>
                      </a:r>
                      <a:r>
                        <a:rPr lang="en-US" sz="1600" b="1" dirty="0">
                          <a:latin typeface="Times New Roman"/>
                          <a:ea typeface="Times New Roman"/>
                          <a:cs typeface="Kalinga"/>
                        </a:rPr>
                        <a:t>of Districts</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dirty="0">
                          <a:latin typeface="Times New Roman"/>
                          <a:ea typeface="Times New Roman"/>
                          <a:cs typeface="Kalinga"/>
                        </a:rPr>
                        <a:t>1</a:t>
                      </a:r>
                      <a:endParaRPr lang="en-US" sz="1400" dirty="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ANGUL</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13594</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49718400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13593</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49834800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13594</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24469200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2</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BALESHWAR</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25026</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67570200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21259</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76372900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25026</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45046800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3</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BARGARH</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17972</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65589200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16843</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60830800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17746</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31942800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4</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BHADRAK</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14736</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53609600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11108</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40588800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14736</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26524800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5</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BOLANGIR</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18556</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67871600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18427</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67072400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18453</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33215400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6</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BOUDH</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5531</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19384700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5531</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20511600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5531</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9955800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7</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CUTTACK</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27815</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101204000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23530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85339700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27815</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50067000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8</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DEOGARH</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3630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13398000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3630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13668000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3630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6534000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9</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DHENKANAL</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14396</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52565600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13862</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50618600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14396</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25912800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10</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GAJAPATI</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12234</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44592400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12233</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44638800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12234</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22021200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11</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GANJAM</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49534</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180062400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49534</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179122400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49534</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89161200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12</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JAGATSINGHAPUR</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10757</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39335200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10757</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39325200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10741</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19333800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13</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JAJPUR</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19644</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71428400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17517</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63175200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18009</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32416200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65">
                <a:tc>
                  <a:txBody>
                    <a:bodyPr/>
                    <a:lstStyle/>
                    <a:p>
                      <a:pPr marL="0" marR="0" algn="ctr">
                        <a:lnSpc>
                          <a:spcPct val="115000"/>
                        </a:lnSpc>
                        <a:spcBef>
                          <a:spcPts val="0"/>
                        </a:spcBef>
                        <a:spcAft>
                          <a:spcPts val="0"/>
                        </a:spcAft>
                      </a:pPr>
                      <a:r>
                        <a:rPr lang="en-US" sz="1600">
                          <a:latin typeface="Times New Roman"/>
                          <a:ea typeface="Times New Roman"/>
                          <a:cs typeface="Kalinga"/>
                        </a:rPr>
                        <a:t>14</a:t>
                      </a:r>
                      <a:endParaRPr lang="en-US" sz="140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JHARSUGUDA</a:t>
                      </a:r>
                      <a:endParaRPr lang="en-US" sz="140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6355</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23368000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6355</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22878000</a:t>
                      </a:r>
                      <a:endParaRPr lang="en-US" sz="14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6355</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11439000</a:t>
                      </a:r>
                      <a:endParaRPr lang="en-US" sz="14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itle 1"/>
          <p:cNvSpPr txBox="1">
            <a:spLocks/>
          </p:cNvSpPr>
          <p:nvPr/>
        </p:nvSpPr>
        <p:spPr>
          <a:xfrm>
            <a:off x="326571" y="170136"/>
            <a:ext cx="11181806" cy="41769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b="1" cap="small" dirty="0" smtClean="0">
                <a:solidFill>
                  <a:srgbClr val="7030A0"/>
                </a:solidFill>
                <a:latin typeface="+mj-lt"/>
                <a:ea typeface="+mj-ea"/>
                <a:cs typeface="+mj-cs"/>
              </a:rPr>
              <a:t>District wise physical and financial achievement under </a:t>
            </a:r>
            <a:r>
              <a:rPr lang="en-US" sz="2400" b="1" cap="small" dirty="0" err="1" smtClean="0">
                <a:solidFill>
                  <a:srgbClr val="7030A0"/>
                </a:solidFill>
                <a:latin typeface="+mj-lt"/>
                <a:ea typeface="+mj-ea"/>
                <a:cs typeface="+mj-cs"/>
              </a:rPr>
              <a:t>ignwps</a:t>
            </a:r>
            <a:endParaRPr kumimoji="0" lang="en-US" sz="2400" b="1" i="0" u="none" strike="noStrike" kern="1200" cap="small" spc="0" normalizeH="0" baseline="0" noProof="0" dirty="0">
              <a:ln>
                <a:noFill/>
              </a:ln>
              <a:solidFill>
                <a:srgbClr val="7030A0"/>
              </a:solidFill>
              <a:effectLst/>
              <a:uLnTx/>
              <a:uFillTx/>
              <a:latin typeface="+mj-lt"/>
              <a:ea typeface="+mj-ea"/>
              <a:cs typeface="+mj-cs"/>
            </a:endParaRPr>
          </a:p>
        </p:txBody>
      </p:sp>
      <p:sp>
        <p:nvSpPr>
          <p:cNvPr id="2" name="Slide Number Placeholder 1"/>
          <p:cNvSpPr>
            <a:spLocks noGrp="1"/>
          </p:cNvSpPr>
          <p:nvPr>
            <p:ph type="sldNum" sz="quarter" idx="15"/>
          </p:nvPr>
        </p:nvSpPr>
        <p:spPr/>
        <p:txBody>
          <a:bodyPr/>
          <a:lstStyle/>
          <a:p>
            <a:fld id="{C4E2C466-65E0-41FB-A972-3FD95DE65999}" type="slidenum">
              <a:rPr lang="en-IN" smtClean="0"/>
              <a:pPr/>
              <a:t>7</a:t>
            </a:fld>
            <a:endParaRPr lang="en-IN"/>
          </a:p>
        </p:txBody>
      </p:sp>
    </p:spTree>
    <p:extLst>
      <p:ext uri="{BB962C8B-B14F-4D97-AF65-F5344CB8AC3E}">
        <p14:creationId xmlns:p14="http://schemas.microsoft.com/office/powerpoint/2010/main" val="2710174136"/>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ttp://ssepd.gov.in/sites/default/files/sscepdodisha_logo_2.png"/>
          <p:cNvPicPr/>
          <p:nvPr/>
        </p:nvPicPr>
        <p:blipFill>
          <a:blip r:embed="rId2" cstate="print"/>
          <a:srcRect/>
          <a:stretch>
            <a:fillRect/>
          </a:stretch>
        </p:blipFill>
        <p:spPr bwMode="auto">
          <a:xfrm>
            <a:off x="304800" y="5943601"/>
            <a:ext cx="8153400" cy="914400"/>
          </a:xfrm>
          <a:prstGeom prst="rect">
            <a:avLst/>
          </a:prstGeom>
          <a:noFill/>
          <a:ln w="9525">
            <a:noFill/>
            <a:miter lim="800000"/>
            <a:headEnd/>
            <a:tailEnd/>
          </a:ln>
        </p:spPr>
      </p:pic>
      <p:graphicFrame>
        <p:nvGraphicFramePr>
          <p:cNvPr id="9" name="Table 8"/>
          <p:cNvGraphicFramePr>
            <a:graphicFrameLocks noGrp="1"/>
          </p:cNvGraphicFramePr>
          <p:nvPr/>
        </p:nvGraphicFramePr>
        <p:xfrm>
          <a:off x="378823" y="326565"/>
          <a:ext cx="11129553" cy="5814060"/>
        </p:xfrm>
        <a:graphic>
          <a:graphicData uri="http://schemas.openxmlformats.org/drawingml/2006/table">
            <a:tbl>
              <a:tblPr/>
              <a:tblGrid>
                <a:gridCol w="583919"/>
                <a:gridCol w="2464353"/>
                <a:gridCol w="1157115"/>
                <a:gridCol w="1490503"/>
                <a:gridCol w="1120071"/>
                <a:gridCol w="1637704"/>
                <a:gridCol w="1112272"/>
                <a:gridCol w="1563616"/>
              </a:tblGrid>
              <a:tr h="286229">
                <a:tc gridSpan="8">
                  <a:txBody>
                    <a:bodyPr/>
                    <a:lstStyle/>
                    <a:p>
                      <a:pPr marL="0" marR="0" algn="ctr">
                        <a:lnSpc>
                          <a:spcPct val="115000"/>
                        </a:lnSpc>
                        <a:spcBef>
                          <a:spcPts val="0"/>
                        </a:spcBef>
                        <a:spcAft>
                          <a:spcPts val="0"/>
                        </a:spcAft>
                      </a:pPr>
                      <a:r>
                        <a:rPr lang="en-US" sz="1800" b="1" dirty="0" smtClean="0">
                          <a:latin typeface="Times New Roman"/>
                          <a:ea typeface="Times New Roman"/>
                          <a:cs typeface="Kalinga"/>
                        </a:rPr>
                        <a:t>District wise </a:t>
                      </a:r>
                      <a:r>
                        <a:rPr lang="en-US" sz="1800" b="1" dirty="0">
                          <a:latin typeface="Times New Roman"/>
                          <a:ea typeface="Times New Roman"/>
                          <a:cs typeface="Kalinga"/>
                        </a:rPr>
                        <a:t>Physical and Financial achievement under  </a:t>
                      </a:r>
                      <a:r>
                        <a:rPr lang="en-US" sz="1800" b="1" dirty="0" smtClean="0">
                          <a:latin typeface="Times New Roman"/>
                          <a:ea typeface="Times New Roman"/>
                          <a:cs typeface="Kalinga"/>
                        </a:rPr>
                        <a:t>IGNWP</a:t>
                      </a:r>
                      <a:endParaRPr lang="en-US" sz="16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08651">
                <a:tc>
                  <a:txBody>
                    <a:bodyPr/>
                    <a:lstStyle/>
                    <a:p>
                      <a:pPr marL="0" marR="0" algn="ctr">
                        <a:lnSpc>
                          <a:spcPct val="100000"/>
                        </a:lnSpc>
                        <a:spcBef>
                          <a:spcPts val="0"/>
                        </a:spcBef>
                        <a:spcAft>
                          <a:spcPts val="0"/>
                        </a:spcAft>
                      </a:pPr>
                      <a:r>
                        <a:rPr lang="en-US" sz="1600" b="1" dirty="0">
                          <a:latin typeface="Times New Roman"/>
                          <a:ea typeface="Times New Roman"/>
                          <a:cs typeface="Kalinga"/>
                        </a:rPr>
                        <a:t>SI. No.</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endParaRPr lang="en-US" sz="1600" b="1" dirty="0" smtClean="0">
                        <a:latin typeface="Times New Roman"/>
                        <a:ea typeface="Times New Roman"/>
                        <a:cs typeface="Kalinga"/>
                      </a:endParaRPr>
                    </a:p>
                    <a:p>
                      <a:pPr marL="0" marR="0" algn="ctr">
                        <a:lnSpc>
                          <a:spcPct val="100000"/>
                        </a:lnSpc>
                        <a:spcBef>
                          <a:spcPts val="0"/>
                        </a:spcBef>
                        <a:spcAft>
                          <a:spcPts val="0"/>
                        </a:spcAft>
                      </a:pPr>
                      <a:r>
                        <a:rPr lang="en-US" sz="1600" b="1" dirty="0" smtClean="0">
                          <a:latin typeface="Times New Roman"/>
                          <a:ea typeface="Times New Roman"/>
                          <a:cs typeface="Kalinga"/>
                        </a:rPr>
                        <a:t>Name </a:t>
                      </a:r>
                      <a:r>
                        <a:rPr lang="en-US" sz="1600" b="1" dirty="0">
                          <a:latin typeface="Times New Roman"/>
                          <a:ea typeface="Times New Roman"/>
                          <a:cs typeface="Kalinga"/>
                        </a:rPr>
                        <a:t>of Districts</a:t>
                      </a:r>
                      <a:endParaRPr lang="en-US" sz="1400" dirty="0">
                        <a:latin typeface="Calibri"/>
                        <a:ea typeface="Times New Roman"/>
                        <a:cs typeface="Kalinga"/>
                      </a:endParaRPr>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2015-16</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2016-17</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Physical</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latin typeface="Times New Roman"/>
                          <a:ea typeface="Times New Roman"/>
                          <a:cs typeface="Kalinga"/>
                        </a:rPr>
                        <a:t>2017-18</a:t>
                      </a:r>
                      <a:br>
                        <a:rPr lang="en-US" sz="1600" b="1" dirty="0">
                          <a:latin typeface="Times New Roman"/>
                          <a:ea typeface="Times New Roman"/>
                          <a:cs typeface="Kalinga"/>
                        </a:rPr>
                      </a:br>
                      <a:r>
                        <a:rPr lang="en-US" sz="1600" b="1" dirty="0">
                          <a:latin typeface="Times New Roman"/>
                          <a:ea typeface="Times New Roman"/>
                          <a:cs typeface="Kalinga"/>
                        </a:rPr>
                        <a:t>Financial</a:t>
                      </a:r>
                      <a:br>
                        <a:rPr lang="en-US" sz="1600" b="1" dirty="0">
                          <a:latin typeface="Times New Roman"/>
                          <a:ea typeface="Times New Roman"/>
                          <a:cs typeface="Kalinga"/>
                        </a:rPr>
                      </a:br>
                      <a:r>
                        <a:rPr lang="en-US" sz="1600" b="1" dirty="0">
                          <a:latin typeface="Times New Roman"/>
                          <a:ea typeface="Times New Roman"/>
                          <a:cs typeface="Kalinga"/>
                        </a:rPr>
                        <a:t>(In Rs.)</a:t>
                      </a:r>
                      <a:endParaRPr lang="en-US" sz="1400" dirty="0">
                        <a:latin typeface="Calibri"/>
                        <a:ea typeface="Times New Roman"/>
                        <a:cs typeface="Kalinga"/>
                      </a:endParaRPr>
                    </a:p>
                  </a:txBody>
                  <a:tcPr marL="43640" marR="4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dirty="0">
                          <a:latin typeface="Times New Roman"/>
                          <a:ea typeface="Times New Roman"/>
                          <a:cs typeface="Kalinga"/>
                        </a:rPr>
                        <a:t>15</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KALAHANDI</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22013</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80186800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21998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79449100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22013</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39623400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KANDHAMAL</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12253</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48039600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12240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44764000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12253</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22055400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17</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KENDRAPARA</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13161</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91572800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12567</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45841200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12787</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23016600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KENDUJHAR</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25148</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60624400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24708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89567000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25148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45266400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19</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KHORDHA</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20604</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88770800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15758</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57416200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16413</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29543400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KORAPUT</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24378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35056000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24371</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88435600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24378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43880400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21</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MALKANGIRI</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9585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154826000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9585</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35104200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9585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17253000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22</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MAYURBHANJ</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42535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61060400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42353</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153367200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42535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76563000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23</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NABARANGAPUR</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16764</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38271600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15705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57138000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16140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29052000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24</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NAYAGARH</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10456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29281600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9934</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36362400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10230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18414000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NUAPADA</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8006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44980800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8006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29110200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8006</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14410800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Kalinga"/>
                        </a:rPr>
                        <a:t>PURI</a:t>
                      </a:r>
                      <a:endParaRPr lang="en-US" sz="160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17713</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64556800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17612</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63837600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17713</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31883400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27</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RAYAGADA</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21811</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79339600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21811</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79219600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Times New Roman"/>
                          <a:ea typeface="Times New Roman"/>
                          <a:cs typeface="Kalinga"/>
                        </a:rPr>
                        <a:t>21811</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39259800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28</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SAMBALPUR</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12365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45304000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12365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45314000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12365</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22257000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a:latin typeface="Times New Roman"/>
                          <a:ea typeface="Times New Roman"/>
                          <a:cs typeface="Kalinga"/>
                        </a:rPr>
                        <a:t>29</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SONEPUR</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6779</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24974400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6741</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24967600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6741</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12133800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15000"/>
                        </a:lnSpc>
                        <a:spcBef>
                          <a:spcPts val="0"/>
                        </a:spcBef>
                        <a:spcAft>
                          <a:spcPts val="0"/>
                        </a:spcAft>
                      </a:pPr>
                      <a:r>
                        <a:rPr lang="en-US" sz="1600" dirty="0">
                          <a:latin typeface="Times New Roman"/>
                          <a:ea typeface="Times New Roman"/>
                          <a:cs typeface="Kalinga"/>
                        </a:rPr>
                        <a:t>30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Kalinga"/>
                        </a:rPr>
                        <a:t>SUNDARGARH</a:t>
                      </a:r>
                      <a:endParaRPr lang="en-US" sz="1600" dirty="0">
                        <a:latin typeface="Calibri"/>
                        <a:ea typeface="Times New Roman"/>
                        <a:cs typeface="Kaling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25219</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92028400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15526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Times New Roman"/>
                          <a:ea typeface="Times New Roman"/>
                          <a:cs typeface="Kalinga"/>
                        </a:rPr>
                        <a:t>56366000</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Times New Roman"/>
                          <a:ea typeface="Times New Roman"/>
                          <a:cs typeface="Kalinga"/>
                        </a:rPr>
                        <a:t>18036</a:t>
                      </a:r>
                      <a:endParaRPr lang="en-US" sz="160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Times New Roman"/>
                          <a:ea typeface="Times New Roman"/>
                          <a:cs typeface="Kalinga"/>
                        </a:rPr>
                        <a:t>32464800</a:t>
                      </a:r>
                      <a:endParaRPr lang="en-US" sz="1600" dirty="0">
                        <a:latin typeface="Calibri"/>
                        <a:ea typeface="Times New Roman"/>
                        <a:cs typeface="Kaling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744">
                <a:tc>
                  <a:txBody>
                    <a:bodyPr/>
                    <a:lstStyle/>
                    <a:p>
                      <a:pPr marL="0" marR="0" algn="ctr">
                        <a:lnSpc>
                          <a:spcPct val="100000"/>
                        </a:lnSpc>
                        <a:spcBef>
                          <a:spcPts val="0"/>
                        </a:spcBef>
                        <a:spcAft>
                          <a:spcPts val="0"/>
                        </a:spcAft>
                      </a:pPr>
                      <a:endParaRPr lang="en-US" sz="1600" dirty="0">
                        <a:latin typeface="Calibri"/>
                        <a:ea typeface="Times New Roman"/>
                        <a:cs typeface="Kalinga"/>
                      </a:endParaRPr>
                    </a:p>
                  </a:txBody>
                  <a:tcPr marL="43640" marR="4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pPr>
                      <a:r>
                        <a:rPr lang="en-US" sz="1600" dirty="0" smtClean="0"/>
                        <a:t>TOTAL</a:t>
                      </a:r>
                      <a:endParaRPr lang="en-US" sz="1600" dirty="0"/>
                    </a:p>
                  </a:txBody>
                  <a:tcPr marL="43640" marR="4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Kalinga"/>
                        </a:rPr>
                        <a:t>528570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Kalinga"/>
                        </a:rPr>
                        <a:t>1888571700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Kalinga"/>
                        </a:rPr>
                        <a:t>495459</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Kalinga"/>
                        </a:rPr>
                        <a:t>1800237100</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Kalinga"/>
                        </a:rPr>
                        <a:t>513954</a:t>
                      </a:r>
                      <a:endParaRPr lang="en-US" sz="160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New Roman"/>
                          <a:ea typeface="Times New Roman"/>
                          <a:cs typeface="Kalinga"/>
                        </a:rPr>
                        <a:t>925117200</a:t>
                      </a:r>
                      <a:endParaRPr lang="en-US" sz="1600" dirty="0">
                        <a:latin typeface="Calibri"/>
                        <a:ea typeface="Times New Roman"/>
                        <a:cs typeface="Kaling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itle 1"/>
          <p:cNvSpPr txBox="1">
            <a:spLocks/>
          </p:cNvSpPr>
          <p:nvPr/>
        </p:nvSpPr>
        <p:spPr>
          <a:xfrm>
            <a:off x="326571" y="0"/>
            <a:ext cx="11181806" cy="33963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000" b="1" cap="small" dirty="0" smtClean="0">
                <a:solidFill>
                  <a:srgbClr val="7030A0"/>
                </a:solidFill>
                <a:latin typeface="+mj-lt"/>
                <a:ea typeface="+mj-ea"/>
                <a:cs typeface="+mj-cs"/>
              </a:rPr>
              <a:t>District wise physical and financial achievement under </a:t>
            </a:r>
            <a:r>
              <a:rPr lang="en-US" sz="2000" b="1" cap="small" dirty="0" err="1" smtClean="0">
                <a:solidFill>
                  <a:srgbClr val="7030A0"/>
                </a:solidFill>
                <a:latin typeface="+mj-lt"/>
                <a:ea typeface="+mj-ea"/>
                <a:cs typeface="+mj-cs"/>
              </a:rPr>
              <a:t>ignwp</a:t>
            </a:r>
            <a:endParaRPr kumimoji="0" lang="en-US" sz="2000" b="1" i="0" u="none" strike="noStrike" kern="1200" cap="small" spc="0" normalizeH="0" baseline="0" noProof="0" dirty="0">
              <a:ln>
                <a:noFill/>
              </a:ln>
              <a:solidFill>
                <a:srgbClr val="7030A0"/>
              </a:solidFill>
              <a:effectLst/>
              <a:uLnTx/>
              <a:uFillTx/>
              <a:latin typeface="+mj-lt"/>
              <a:ea typeface="+mj-ea"/>
              <a:cs typeface="+mj-cs"/>
            </a:endParaRPr>
          </a:p>
        </p:txBody>
      </p:sp>
      <p:sp>
        <p:nvSpPr>
          <p:cNvPr id="2" name="Slide Number Placeholder 1"/>
          <p:cNvSpPr>
            <a:spLocks noGrp="1"/>
          </p:cNvSpPr>
          <p:nvPr>
            <p:ph type="sldNum" sz="quarter" idx="15"/>
          </p:nvPr>
        </p:nvSpPr>
        <p:spPr/>
        <p:txBody>
          <a:bodyPr/>
          <a:lstStyle/>
          <a:p>
            <a:fld id="{C4E2C466-65E0-41FB-A972-3FD95DE65999}" type="slidenum">
              <a:rPr lang="en-IN" smtClean="0"/>
              <a:pPr/>
              <a:t>8</a:t>
            </a:fld>
            <a:endParaRPr lang="en-IN"/>
          </a:p>
        </p:txBody>
      </p:sp>
    </p:spTree>
    <p:extLst>
      <p:ext uri="{BB962C8B-B14F-4D97-AF65-F5344CB8AC3E}">
        <p14:creationId xmlns:p14="http://schemas.microsoft.com/office/powerpoint/2010/main" val="2710174136"/>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sepd.gov.in/sites/default/files/sscepdodisha_logo_2.png"/>
          <p:cNvPicPr/>
          <p:nvPr/>
        </p:nvPicPr>
        <p:blipFill>
          <a:blip r:embed="rId2" cstate="print"/>
          <a:srcRect/>
          <a:stretch>
            <a:fillRect/>
          </a:stretch>
        </p:blipFill>
        <p:spPr bwMode="auto">
          <a:xfrm>
            <a:off x="304800" y="5969727"/>
            <a:ext cx="8153400" cy="888274"/>
          </a:xfrm>
          <a:prstGeom prst="rect">
            <a:avLst/>
          </a:prstGeom>
          <a:noFill/>
          <a:ln w="9525">
            <a:noFill/>
            <a:miter lim="800000"/>
            <a:headEnd/>
            <a:tailEnd/>
          </a:ln>
        </p:spPr>
      </p:pic>
      <p:sp>
        <p:nvSpPr>
          <p:cNvPr id="5" name="Rectangle 4"/>
          <p:cNvSpPr/>
          <p:nvPr/>
        </p:nvSpPr>
        <p:spPr>
          <a:xfrm>
            <a:off x="627016" y="966652"/>
            <a:ext cx="10802983" cy="2492990"/>
          </a:xfrm>
          <a:prstGeom prst="rect">
            <a:avLst/>
          </a:prstGeom>
        </p:spPr>
        <p:txBody>
          <a:bodyPr wrap="square">
            <a:spAutoFit/>
          </a:bodyPr>
          <a:lstStyle/>
          <a:p>
            <a:pPr algn="just">
              <a:lnSpc>
                <a:spcPct val="150000"/>
              </a:lnSpc>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a:p>
            <a:pPr algn="just">
              <a:buFont typeface="Arial" pitchFamily="34" charset="0"/>
              <a:buChar char="•"/>
            </a:pPr>
            <a:endParaRPr lang="en-IN" dirty="0" smtClean="0">
              <a:latin typeface="Georgia" pitchFamily="18" charset="0"/>
              <a:cs typeface="Arial" pitchFamily="34" charset="0"/>
            </a:endParaRPr>
          </a:p>
        </p:txBody>
      </p:sp>
      <p:sp>
        <p:nvSpPr>
          <p:cNvPr id="6" name="Title 1"/>
          <p:cNvSpPr txBox="1">
            <a:spLocks/>
          </p:cNvSpPr>
          <p:nvPr/>
        </p:nvSpPr>
        <p:spPr>
          <a:xfrm>
            <a:off x="326571" y="170135"/>
            <a:ext cx="11181806" cy="535259"/>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small" spc="0" normalizeH="0" baseline="0" noProof="0" dirty="0" smtClean="0">
                <a:ln>
                  <a:noFill/>
                </a:ln>
                <a:solidFill>
                  <a:srgbClr val="7030A0"/>
                </a:solidFill>
                <a:effectLst/>
                <a:uLnTx/>
                <a:uFillTx/>
                <a:latin typeface="+mj-lt"/>
                <a:ea typeface="+mj-ea"/>
                <a:cs typeface="+mj-cs"/>
              </a:rPr>
              <a:t>NSAP Schemes</a:t>
            </a:r>
            <a:endParaRPr kumimoji="0" lang="en-US" sz="2600" b="1" i="0" u="none" strike="noStrike" kern="1200" cap="small" spc="0" normalizeH="0" baseline="0" noProof="0" dirty="0">
              <a:ln>
                <a:noFill/>
              </a:ln>
              <a:solidFill>
                <a:srgbClr val="7030A0"/>
              </a:solidFill>
              <a:effectLst/>
              <a:uLnTx/>
              <a:uFillTx/>
              <a:latin typeface="+mj-lt"/>
              <a:ea typeface="+mj-ea"/>
              <a:cs typeface="+mj-cs"/>
            </a:endParaRPr>
          </a:p>
        </p:txBody>
      </p:sp>
      <p:sp>
        <p:nvSpPr>
          <p:cNvPr id="7" name="Rectangle 6"/>
          <p:cNvSpPr/>
          <p:nvPr/>
        </p:nvSpPr>
        <p:spPr>
          <a:xfrm>
            <a:off x="796834" y="731520"/>
            <a:ext cx="10659292" cy="3323987"/>
          </a:xfrm>
          <a:prstGeom prst="rect">
            <a:avLst/>
          </a:prstGeom>
        </p:spPr>
        <p:txBody>
          <a:bodyPr wrap="square">
            <a:spAutoFit/>
          </a:bodyPr>
          <a:lstStyle/>
          <a:p>
            <a:pPr marL="514350" indent="-514350">
              <a:lnSpc>
                <a:spcPct val="150000"/>
              </a:lnSpc>
            </a:pPr>
            <a:r>
              <a:rPr lang="en-IN" sz="2000" b="1" dirty="0" smtClean="0">
                <a:latin typeface="Times New Roman" pitchFamily="18" charset="0"/>
                <a:cs typeface="Times New Roman" pitchFamily="18" charset="0"/>
              </a:rPr>
              <a:t>3.	</a:t>
            </a:r>
            <a:r>
              <a:rPr lang="en-IN" sz="2000" b="1" dirty="0" err="1" smtClean="0">
                <a:latin typeface="Times New Roman" pitchFamily="18" charset="0"/>
                <a:cs typeface="Times New Roman" pitchFamily="18" charset="0"/>
              </a:rPr>
              <a:t>Indira</a:t>
            </a:r>
            <a:r>
              <a:rPr lang="en-IN" sz="2000" b="1" dirty="0" smtClean="0">
                <a:latin typeface="Times New Roman" pitchFamily="18" charset="0"/>
                <a:cs typeface="Times New Roman" pitchFamily="18" charset="0"/>
              </a:rPr>
              <a:t> Gandhi National Disabled Pension Scheme (IGNDPS)</a:t>
            </a:r>
          </a:p>
          <a:p>
            <a:pPr marL="514350" indent="-514350" algn="just">
              <a:lnSpc>
                <a:spcPct val="150000"/>
              </a:lnSpc>
            </a:pPr>
            <a:r>
              <a:rPr lang="en-US" sz="2000" dirty="0" smtClean="0">
                <a:latin typeface="Times New Roman" pitchFamily="18" charset="0"/>
                <a:cs typeface="Times New Roman" pitchFamily="18" charset="0"/>
              </a:rPr>
              <a:t>		</a:t>
            </a:r>
            <a:r>
              <a:rPr lang="en-US" sz="2000" dirty="0" smtClean="0"/>
              <a:t>Govt. of India has launched this scheme during February-2009. Persons with severe or multiple disabilities between 18-64 years and belonging to house hold below the poverty line (BPL) will be eligible to get pension @ Rs. 300/- per month in the above scheme. Subsequently, Government of India has revised the age limit to 18-79 years </a:t>
            </a:r>
            <a:r>
              <a:rPr lang="en-US" sz="2000" dirty="0" err="1" smtClean="0"/>
              <a:t>w.e.f</a:t>
            </a:r>
            <a:r>
              <a:rPr lang="en-US" sz="2000" dirty="0" smtClean="0"/>
              <a:t>. 01.10.2012.</a:t>
            </a:r>
            <a:endParaRPr lang="en-US" sz="2000" dirty="0" smtClean="0">
              <a:latin typeface="Times New Roman" pitchFamily="18" charset="0"/>
              <a:cs typeface="Times New Roman" pitchFamily="18" charset="0"/>
            </a:endParaRPr>
          </a:p>
          <a:p>
            <a:pPr marL="514350" indent="-514350" algn="just">
              <a:lnSpc>
                <a:spcPct val="150000"/>
              </a:lnSpc>
              <a:buFont typeface="+mj-lt"/>
              <a:buAutoNum type="romanLcPeriod"/>
            </a:pPr>
            <a:r>
              <a:rPr lang="en-US" sz="2000" dirty="0" smtClean="0"/>
              <a:t>At present 79,645 beneficiaries have been covered under this Scheme.</a:t>
            </a:r>
            <a:endParaRPr lang="en-IN" sz="2000" dirty="0" smtClean="0">
              <a:latin typeface="Times New Roman" pitchFamily="18" charset="0"/>
              <a:cs typeface="Times New Roman" pitchFamily="18" charset="0"/>
            </a:endParaRPr>
          </a:p>
        </p:txBody>
      </p:sp>
      <p:graphicFrame>
        <p:nvGraphicFramePr>
          <p:cNvPr id="8" name="Table 7"/>
          <p:cNvGraphicFramePr>
            <a:graphicFrameLocks noGrp="1"/>
          </p:cNvGraphicFramePr>
          <p:nvPr/>
        </p:nvGraphicFramePr>
        <p:xfrm>
          <a:off x="1979748" y="4284619"/>
          <a:ext cx="8128000" cy="1554478"/>
        </p:xfrm>
        <a:graphic>
          <a:graphicData uri="http://schemas.openxmlformats.org/drawingml/2006/table">
            <a:tbl>
              <a:tblPr firstRow="1" bandRow="1">
                <a:tableStyleId>{5940675A-B579-460E-94D1-54222C63F5DA}</a:tableStyleId>
              </a:tblPr>
              <a:tblGrid>
                <a:gridCol w="3049452"/>
                <a:gridCol w="5078548"/>
              </a:tblGrid>
              <a:tr h="402559">
                <a:tc>
                  <a:txBody>
                    <a:bodyPr/>
                    <a:lstStyle/>
                    <a:p>
                      <a:r>
                        <a:rPr lang="en-US" b="1" dirty="0" smtClean="0">
                          <a:latin typeface="Times New Roman" pitchFamily="18" charset="0"/>
                          <a:cs typeface="Times New Roman" pitchFamily="18" charset="0"/>
                        </a:rPr>
                        <a:t>Eligibility </a:t>
                      </a:r>
                      <a:endParaRPr lang="en-US" b="1" dirty="0">
                        <a:solidFill>
                          <a:schemeClr val="tx1">
                            <a:lumMod val="85000"/>
                            <a:lumOff val="15000"/>
                          </a:schemeClr>
                        </a:solidFill>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 Financial Assistance (In Rs.)</a:t>
                      </a:r>
                      <a:endParaRPr lang="en-US" b="1" dirty="0">
                        <a:solidFill>
                          <a:schemeClr val="tx1">
                            <a:lumMod val="85000"/>
                            <a:lumOff val="15000"/>
                          </a:schemeClr>
                        </a:solidFill>
                        <a:latin typeface="Times New Roman" pitchFamily="18" charset="0"/>
                        <a:cs typeface="Times New Roman" pitchFamily="18" charset="0"/>
                      </a:endParaRPr>
                    </a:p>
                  </a:txBody>
                  <a:tcPr/>
                </a:tc>
              </a:tr>
              <a:tr h="786159">
                <a:tc>
                  <a:txBody>
                    <a:bodyPr/>
                    <a:lstStyle/>
                    <a:p>
                      <a:r>
                        <a:rPr kumimoji="0" lang="en-US" sz="1800" kern="1200" dirty="0" smtClean="0">
                          <a:solidFill>
                            <a:schemeClr val="tx1"/>
                          </a:solidFill>
                          <a:latin typeface="Times New Roman" pitchFamily="18" charset="0"/>
                          <a:ea typeface="+mn-ea"/>
                          <a:cs typeface="Times New Roman" pitchFamily="18" charset="0"/>
                        </a:rPr>
                        <a:t>18-79 Years</a:t>
                      </a:r>
                      <a:endParaRPr lang="en-US" dirty="0">
                        <a:latin typeface="Times New Roman" pitchFamily="18" charset="0"/>
                        <a:cs typeface="Times New Roman" pitchFamily="18" charset="0"/>
                      </a:endParaRPr>
                    </a:p>
                  </a:txBody>
                  <a:tcPr/>
                </a:tc>
                <a:tc>
                  <a:txBody>
                    <a:bodyPr/>
                    <a:lstStyle/>
                    <a:p>
                      <a:r>
                        <a:rPr kumimoji="0" lang="en-US" sz="1800" kern="1200" dirty="0" smtClean="0">
                          <a:solidFill>
                            <a:schemeClr val="tx1"/>
                          </a:solidFill>
                          <a:latin typeface="Times New Roman" pitchFamily="18" charset="0"/>
                          <a:ea typeface="+mn-ea"/>
                          <a:cs typeface="Times New Roman" pitchFamily="18" charset="0"/>
                        </a:rPr>
                        <a:t>₹300/- Per month</a:t>
                      </a:r>
                      <a:endParaRPr kumimoji="0" lang="en-US" sz="1800" kern="1200" dirty="0">
                        <a:solidFill>
                          <a:schemeClr val="tx1"/>
                        </a:solidFill>
                        <a:latin typeface="Times New Roman" pitchFamily="18" charset="0"/>
                        <a:ea typeface="+mn-ea"/>
                        <a:cs typeface="Times New Roman" pitchFamily="18" charset="0"/>
                      </a:endParaRPr>
                    </a:p>
                  </a:txBody>
                  <a:tcPr/>
                </a:tc>
              </a:tr>
              <a:tr h="306727">
                <a:tc>
                  <a:txBody>
                    <a:bodyPr/>
                    <a:lstStyle/>
                    <a:p>
                      <a:r>
                        <a:rPr kumimoji="0" lang="en-US" sz="1800" kern="1200" dirty="0" smtClean="0">
                          <a:latin typeface="Times New Roman" pitchFamily="18" charset="0"/>
                          <a:cs typeface="Times New Roman" pitchFamily="18" charset="0"/>
                        </a:rPr>
                        <a:t>80 Years &amp; above</a:t>
                      </a:r>
                      <a:endParaRPr lang="en-US" dirty="0">
                        <a:latin typeface="Times New Roman" pitchFamily="18" charset="0"/>
                        <a:cs typeface="Times New Roman" pitchFamily="18" charset="0"/>
                      </a:endParaRPr>
                    </a:p>
                  </a:txBody>
                  <a:tcPr/>
                </a:tc>
                <a:tc>
                  <a:txBody>
                    <a:bodyPr/>
                    <a:lstStyle/>
                    <a:p>
                      <a:r>
                        <a:rPr kumimoji="0" lang="en-US" sz="1800" kern="1200" dirty="0" smtClean="0">
                          <a:solidFill>
                            <a:schemeClr val="tx1"/>
                          </a:solidFill>
                          <a:latin typeface="Times New Roman" pitchFamily="18" charset="0"/>
                          <a:ea typeface="+mn-ea"/>
                          <a:cs typeface="Times New Roman" pitchFamily="18" charset="0"/>
                        </a:rPr>
                        <a:t>₹500/- Per month</a:t>
                      </a:r>
                      <a:endParaRPr lang="en-US" dirty="0">
                        <a:latin typeface="Times New Roman" pitchFamily="18" charset="0"/>
                        <a:cs typeface="Times New Roman" pitchFamily="18" charset="0"/>
                      </a:endParaRPr>
                    </a:p>
                  </a:txBody>
                  <a:tcPr/>
                </a:tc>
              </a:tr>
            </a:tbl>
          </a:graphicData>
        </a:graphic>
      </p:graphicFrame>
      <p:sp>
        <p:nvSpPr>
          <p:cNvPr id="2" name="Slide Number Placeholder 1"/>
          <p:cNvSpPr>
            <a:spLocks noGrp="1"/>
          </p:cNvSpPr>
          <p:nvPr>
            <p:ph type="sldNum" sz="quarter" idx="12"/>
          </p:nvPr>
        </p:nvSpPr>
        <p:spPr/>
        <p:txBody>
          <a:bodyPr/>
          <a:lstStyle/>
          <a:p>
            <a:fld id="{C4E2C466-65E0-41FB-A972-3FD95DE65999}" type="slidenum">
              <a:rPr lang="en-IN" smtClean="0"/>
              <a:pPr/>
              <a:t>9</a:t>
            </a:fld>
            <a:endParaRPr lang="en-IN"/>
          </a:p>
        </p:txBody>
      </p:sp>
    </p:spTree>
    <p:extLst>
      <p:ext uri="{BB962C8B-B14F-4D97-AF65-F5344CB8AC3E}">
        <p14:creationId xmlns:p14="http://schemas.microsoft.com/office/powerpoint/2010/main" val="2163980870"/>
      </p:ext>
    </p:extLst>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2395</Words>
  <Application>Microsoft Office PowerPoint</Application>
  <PresentationFormat>Custom</PresentationFormat>
  <Paragraphs>1835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Schemes for Pensioners implemented by Department of Social Security and Empowerment of Persons with Disabilities (SSEPD)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District wise aaadhaar seeding and linkage status as on dt.27.10.2017</vt:lpstr>
      <vt:lpstr>District wise aaadhaar seeding and linkage status as on dt.27.10.2017</vt:lpstr>
      <vt:lpstr>Critical issues for improving implementation of the schemes/ programmes</vt:lpstr>
      <vt:lpstr>Critical issues for improving implementation of the schemes/ programmes</vt:lpstr>
      <vt:lpstr>District wise additional requirement under mbpy</vt:lpstr>
      <vt:lpstr>District wise additional requirement under mbpy</vt:lpstr>
      <vt:lpstr>District wise additional requirement under NSAP</vt:lpstr>
      <vt:lpstr>District wise additional requirement under NSAP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shantanu</cp:lastModifiedBy>
  <cp:revision>78</cp:revision>
  <dcterms:created xsi:type="dcterms:W3CDTF">2017-08-31T11:10:43Z</dcterms:created>
  <dcterms:modified xsi:type="dcterms:W3CDTF">2017-10-28T08:44:01Z</dcterms:modified>
</cp:coreProperties>
</file>