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9" r:id="rId1"/>
  </p:sldMasterIdLst>
  <p:notesMasterIdLst>
    <p:notesMasterId r:id="rId10"/>
  </p:notesMasterIdLst>
  <p:handoutMasterIdLst>
    <p:handoutMasterId r:id="rId11"/>
  </p:handoutMasterIdLst>
  <p:sldIdLst>
    <p:sldId id="498" r:id="rId2"/>
    <p:sldId id="551" r:id="rId3"/>
    <p:sldId id="553" r:id="rId4"/>
    <p:sldId id="554" r:id="rId5"/>
    <p:sldId id="555" r:id="rId6"/>
    <p:sldId id="556" r:id="rId7"/>
    <p:sldId id="559" r:id="rId8"/>
    <p:sldId id="388" r:id="rId9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6" autoAdjust="0"/>
    <p:restoredTop sz="94840" autoAdjust="0"/>
  </p:normalViewPr>
  <p:slideViewPr>
    <p:cSldViewPr>
      <p:cViewPr>
        <p:scale>
          <a:sx n="75" d="100"/>
          <a:sy n="75" d="100"/>
        </p:scale>
        <p:origin x="-1788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31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338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3025" y="0"/>
            <a:ext cx="297338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67F8BE5-28FE-48B6-B47D-5A39828E04C9}" type="datetime1">
              <a:rPr lang="en-IN"/>
              <a:pPr>
                <a:defRPr/>
              </a:pPr>
              <a:t>28-10-2017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338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3025" y="9448800"/>
            <a:ext cx="297338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515EE1-AC74-43E4-A9B0-E0F820D986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59884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338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3025" y="0"/>
            <a:ext cx="297338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673A41E-0AD3-4E4B-8417-4136AF491A52}" type="datetime1">
              <a:rPr lang="en-IN"/>
              <a:pPr>
                <a:defRPr/>
              </a:pPr>
              <a:t>28-10-2017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5988"/>
            <a:ext cx="5486400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338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3025" y="9448800"/>
            <a:ext cx="297338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A036339-D6B4-46A9-B909-2C54D76458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43393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036339-D6B4-46A9-B909-2C54D764589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665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C107E1-D05E-4E25-AE4C-BCA7006A11A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584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C107E1-D05E-4E25-AE4C-BCA7006A11A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584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C107E1-D05E-4E25-AE4C-BCA7006A11A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584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C107E1-D05E-4E25-AE4C-BCA7006A11A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584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DA32EE-8D63-4AA8-A132-C2138A1032F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8917" name="Header Placeholder 1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3BDC3B-95A0-4A68-A191-E4DA4D165402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9157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2D2AB8-07E3-42A3-9823-B143C07C1B6E}" type="datetime1">
              <a:rPr lang="en-IN" smtClean="0"/>
              <a:pPr>
                <a:defRPr/>
              </a:pPr>
              <a:t>28-10-2017</a:t>
            </a:fld>
            <a:endParaRPr lang="en-IN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2C4D30E-ABEA-4C2A-A525-47305D6C3E4E}" type="slidenum">
              <a:rPr lang="en-IN" smtClean="0"/>
              <a:pPr>
                <a:defRPr/>
              </a:pPr>
              <a:t>‹#›</a:t>
            </a:fld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EDA67B-0DF5-4F3F-B2FA-86440F124EC1}" type="datetime1">
              <a:rPr lang="en-IN" smtClean="0"/>
              <a:pPr>
                <a:defRPr/>
              </a:pPr>
              <a:t>28-10-2017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FDFF10-41A6-41A7-9B36-DC6BFC9D8F92}" type="slidenum">
              <a:rPr lang="en-IN" smtClean="0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946782-3480-4698-BF84-2522130246E8}" type="datetime1">
              <a:rPr lang="en-IN" smtClean="0"/>
              <a:pPr>
                <a:defRPr/>
              </a:pPr>
              <a:t>28-10-2017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BCBFB-B6F4-4042-A56F-7FAE69B8AB50}" type="slidenum">
              <a:rPr lang="en-IN" smtClean="0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FCFCE4-D24C-4949-81AC-DF2B5438534F}" type="datetime1">
              <a:rPr lang="en-IN" smtClean="0"/>
              <a:pPr>
                <a:defRPr/>
              </a:pPr>
              <a:t>28-10-2017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064C2-2D78-46E3-8A62-6DD47C03ABC3}" type="slidenum">
              <a:rPr lang="en-IN" smtClean="0"/>
              <a:pPr>
                <a:defRPr/>
              </a:pPr>
              <a:t>‹#›</a:t>
            </a:fld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F31E6-912E-4FA1-B66C-A733CE42599E}" type="datetime1">
              <a:rPr lang="en-IN" smtClean="0"/>
              <a:pPr>
                <a:defRPr/>
              </a:pPr>
              <a:t>28-10-2017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0C47ED78-0707-4459-95FD-6A0648EE85ED}" type="slidenum">
              <a:rPr lang="en-IN" smtClean="0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26BC79-5B2B-47C9-A7F3-DF0B95A6CEE6}" type="datetime1">
              <a:rPr lang="en-IN" smtClean="0"/>
              <a:pPr>
                <a:defRPr/>
              </a:pPr>
              <a:t>28-10-2017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43F03-B6A5-4046-8D69-0FDD6C6F210E}" type="slidenum">
              <a:rPr lang="en-IN" smtClean="0"/>
              <a:pPr>
                <a:defRPr/>
              </a:pPr>
              <a:t>‹#›</a:t>
            </a:fld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5A99E-CD34-4B45-B7F0-EB3ABA17D61D}" type="datetime1">
              <a:rPr lang="en-IN" smtClean="0"/>
              <a:pPr>
                <a:defRPr/>
              </a:pPr>
              <a:t>28-10-2017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3BC1D-B9ED-4105-9372-00FD58A96AEF}" type="slidenum">
              <a:rPr lang="en-IN" smtClean="0"/>
              <a:pPr>
                <a:defRPr/>
              </a:pPr>
              <a:t>‹#›</a:t>
            </a:fld>
            <a:endParaRPr lang="en-IN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A932E9-A409-4DDF-A144-EEF90B6303CE}" type="datetime1">
              <a:rPr lang="en-IN" smtClean="0"/>
              <a:pPr>
                <a:defRPr/>
              </a:pPr>
              <a:t>28-10-2017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74CA90-4F82-4118-9ACF-63F65D1FC3DA}" type="slidenum">
              <a:rPr lang="en-IN" smtClean="0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2E3AC2-CB09-4E6F-BD42-DB957977C0F5}" type="datetime1">
              <a:rPr lang="en-IN" smtClean="0"/>
              <a:pPr>
                <a:defRPr/>
              </a:pPr>
              <a:t>28-10-2017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7F13BE-0987-402A-A820-A188120DE9BC}" type="slidenum">
              <a:rPr lang="en-IN" smtClean="0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1B7CC8-8F10-455E-A25E-F1E84ECF5B13}" type="datetime1">
              <a:rPr lang="en-IN" smtClean="0"/>
              <a:pPr>
                <a:defRPr/>
              </a:pPr>
              <a:t>28-10-2017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92BBD-3662-4211-B789-4BE0B30D68B1}" type="slidenum">
              <a:rPr lang="en-IN" smtClean="0"/>
              <a:pPr>
                <a:defRPr/>
              </a:pPr>
              <a:t>‹#›</a:t>
            </a:fld>
            <a:endParaRPr lang="en-IN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6AC739-EBC5-4370-BE92-5C5968D1E385}" type="datetime1">
              <a:rPr lang="en-IN" smtClean="0"/>
              <a:pPr>
                <a:defRPr/>
              </a:pPr>
              <a:t>28-10-2017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CE78C37F-EC6B-4E07-9DD5-CC5E5EB18F4A}" type="slidenum">
              <a:rPr lang="en-IN" smtClean="0"/>
              <a:pPr>
                <a:defRPr/>
              </a:pPr>
              <a:t>‹#›</a:t>
            </a:fld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D511B05-77A0-414B-AFF1-90EDD9720E54}" type="datetime1">
              <a:rPr lang="en-IN" smtClean="0"/>
              <a:pPr>
                <a:defRPr/>
              </a:pPr>
              <a:t>28-10-2017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0130DC0A-F124-4F3F-8106-447FA0D8AD88}" type="slidenum">
              <a:rPr lang="en-IN" smtClean="0"/>
              <a:pPr>
                <a:defRPr/>
              </a:pPr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0" r:id="rId1"/>
    <p:sldLayoutId id="2147484291" r:id="rId2"/>
    <p:sldLayoutId id="2147484292" r:id="rId3"/>
    <p:sldLayoutId id="2147484293" r:id="rId4"/>
    <p:sldLayoutId id="2147484294" r:id="rId5"/>
    <p:sldLayoutId id="2147484295" r:id="rId6"/>
    <p:sldLayoutId id="2147484296" r:id="rId7"/>
    <p:sldLayoutId id="2147484297" r:id="rId8"/>
    <p:sldLayoutId id="2147484298" r:id="rId9"/>
    <p:sldLayoutId id="2147484299" r:id="rId10"/>
    <p:sldLayoutId id="2147484300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VARIOUS%20WELFARE%20MEASURES%20EXTENDED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Registration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Cess%20Collection.pptx" TargetMode="External"/><Relationship Id="rId4" Type="http://schemas.openxmlformats.org/officeDocument/2006/relationships/hyperlink" Target="Benefit%20Distribution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Target%20for%20Camp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0570F-614F-47A5-9E5D-8CF6B981C38B}" type="slidenum">
              <a:rPr lang="en-IN" smtClean="0"/>
              <a:pPr>
                <a:defRPr/>
              </a:pPr>
              <a:t>1</a:t>
            </a:fld>
            <a:endParaRPr lang="en-IN" dirty="0"/>
          </a:p>
        </p:txBody>
      </p:sp>
      <p:pic>
        <p:nvPicPr>
          <p:cNvPr id="8" name="Picture 4" descr="C:\Users\USER\Desktop\image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024052" y="454601"/>
            <a:ext cx="1196020" cy="131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Rectangle 8"/>
          <p:cNvSpPr>
            <a:spLocks noChangeArrowheads="1"/>
          </p:cNvSpPr>
          <p:nvPr/>
        </p:nvSpPr>
        <p:spPr bwMode="auto">
          <a:xfrm>
            <a:off x="838200" y="1981200"/>
            <a:ext cx="7391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Verdana" pitchFamily="34" charset="0"/>
              </a:rPr>
              <a:t>Collectors’ Conference </a:t>
            </a:r>
            <a:endParaRPr lang="en-US" sz="40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17413" name="TextBox 9"/>
          <p:cNvSpPr txBox="1">
            <a:spLocks noChangeArrowheads="1"/>
          </p:cNvSpPr>
          <p:nvPr/>
        </p:nvSpPr>
        <p:spPr bwMode="auto">
          <a:xfrm>
            <a:off x="1143000" y="3141663"/>
            <a:ext cx="67056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lnSpc>
                <a:spcPct val="150000"/>
              </a:lnSpc>
            </a:pPr>
            <a:r>
              <a:rPr lang="en-IN" sz="2400" b="1" dirty="0" err="1" smtClean="0">
                <a:latin typeface="Verdana" pitchFamily="34" charset="0"/>
              </a:rPr>
              <a:t>Nirman</a:t>
            </a:r>
            <a:r>
              <a:rPr lang="en-IN" sz="2400" b="1" dirty="0" smtClean="0">
                <a:latin typeface="Verdana" pitchFamily="34" charset="0"/>
              </a:rPr>
              <a:t> </a:t>
            </a:r>
            <a:r>
              <a:rPr lang="en-IN" sz="2400" b="1" dirty="0" err="1" smtClean="0">
                <a:latin typeface="Verdana" pitchFamily="34" charset="0"/>
              </a:rPr>
              <a:t>Shramik</a:t>
            </a:r>
            <a:r>
              <a:rPr lang="en-IN" sz="2400" b="1" dirty="0" smtClean="0">
                <a:latin typeface="Verdana" pitchFamily="34" charset="0"/>
              </a:rPr>
              <a:t> </a:t>
            </a:r>
            <a:r>
              <a:rPr lang="en-IN" sz="2400" b="1" dirty="0" err="1" smtClean="0">
                <a:latin typeface="Verdana" pitchFamily="34" charset="0"/>
              </a:rPr>
              <a:t>Kalyan</a:t>
            </a:r>
            <a:r>
              <a:rPr lang="en-IN" sz="2400" b="1" dirty="0" smtClean="0">
                <a:latin typeface="Verdana" pitchFamily="34" charset="0"/>
              </a:rPr>
              <a:t> </a:t>
            </a:r>
            <a:r>
              <a:rPr lang="en-IN" sz="2400" b="1" dirty="0" err="1" smtClean="0">
                <a:latin typeface="Verdana" pitchFamily="34" charset="0"/>
              </a:rPr>
              <a:t>Yojana</a:t>
            </a:r>
            <a:endParaRPr lang="en-US" sz="2400" dirty="0" smtClean="0">
              <a:latin typeface="Verdana" pitchFamily="34" charset="0"/>
            </a:endParaRPr>
          </a:p>
          <a:p>
            <a:pPr marL="285750" indent="-285750" algn="ctr">
              <a:lnSpc>
                <a:spcPct val="150000"/>
              </a:lnSpc>
            </a:pPr>
            <a:endParaRPr lang="en-US" sz="2400" dirty="0" smtClean="0">
              <a:latin typeface="Verdana" pitchFamily="34" charset="0"/>
            </a:endParaRPr>
          </a:p>
          <a:p>
            <a:pPr marL="285750" indent="-285750" algn="ctr">
              <a:lnSpc>
                <a:spcPct val="150000"/>
              </a:lnSpc>
            </a:pPr>
            <a:r>
              <a:rPr lang="en-US" sz="2400" dirty="0" err="1" smtClean="0">
                <a:latin typeface="Verdana" pitchFamily="34" charset="0"/>
              </a:rPr>
              <a:t>Labour</a:t>
            </a:r>
            <a:r>
              <a:rPr lang="en-US" sz="2400" dirty="0" smtClean="0">
                <a:latin typeface="Verdana" pitchFamily="34" charset="0"/>
              </a:rPr>
              <a:t> &amp; ESI Department</a:t>
            </a:r>
            <a:endParaRPr lang="en-IN" sz="2400" dirty="0">
              <a:latin typeface="Verdana" pitchFamily="34" charset="0"/>
            </a:endParaRPr>
          </a:p>
          <a:p>
            <a:pPr marL="285750" indent="-285750" algn="ctr">
              <a:lnSpc>
                <a:spcPct val="150000"/>
              </a:lnSpc>
            </a:pPr>
            <a:r>
              <a:rPr lang="en-US" sz="1600" b="1" dirty="0" smtClean="0">
                <a:latin typeface="Verdana" pitchFamily="34" charset="0"/>
              </a:rPr>
              <a:t>28</a:t>
            </a:r>
            <a:r>
              <a:rPr lang="en-US" sz="1600" b="1" baseline="30000" dirty="0" smtClean="0">
                <a:latin typeface="Verdana" pitchFamily="34" charset="0"/>
              </a:rPr>
              <a:t>th</a:t>
            </a:r>
            <a:r>
              <a:rPr lang="en-US" sz="1600" b="1" dirty="0" smtClean="0">
                <a:latin typeface="Verdana" pitchFamily="34" charset="0"/>
              </a:rPr>
              <a:t> </a:t>
            </a:r>
            <a:r>
              <a:rPr lang="en-US" sz="1600" b="1" dirty="0">
                <a:latin typeface="Verdana" pitchFamily="34" charset="0"/>
              </a:rPr>
              <a:t>October, 2017</a:t>
            </a:r>
            <a:endParaRPr lang="en-US" sz="14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1000132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Odisha Building and Other Construction Workers’ Welfare Board</a:t>
            </a:r>
            <a:endParaRPr lang="en-IN" sz="2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C4F62A32-537E-4648-AD98-E50546826972}" type="slidenum">
              <a:rPr lang="en-IN" smtClean="0"/>
              <a:pPr>
                <a:defRPr/>
              </a:pPr>
              <a:t>2</a:t>
            </a:fld>
            <a:endParaRPr lang="en-IN" dirty="0"/>
          </a:p>
        </p:txBody>
      </p:sp>
      <p:sp>
        <p:nvSpPr>
          <p:cNvPr id="40964" name="Rectangle 9"/>
          <p:cNvSpPr>
            <a:spLocks noChangeArrowheads="1"/>
          </p:cNvSpPr>
          <p:nvPr/>
        </p:nvSpPr>
        <p:spPr bwMode="auto">
          <a:xfrm>
            <a:off x="428596" y="1643050"/>
            <a:ext cx="8175852" cy="4766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6575" indent="-354013" algn="just">
              <a:lnSpc>
                <a:spcPct val="125000"/>
              </a:lnSpc>
              <a:buClr>
                <a:srgbClr val="C00000"/>
              </a:buClr>
              <a:buSzPct val="100000"/>
              <a:defRPr/>
            </a:pPr>
            <a:endParaRPr lang="en-IN" sz="300" b="1" dirty="0">
              <a:latin typeface="Verdana" pitchFamily="34" charset="0"/>
            </a:endParaRPr>
          </a:p>
          <a:p>
            <a:pPr marL="261938" lvl="0" indent="-261938" algn="just"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v"/>
            </a:pPr>
            <a:r>
              <a:rPr lang="en-IN" sz="2000" dirty="0" smtClean="0"/>
              <a:t>Building and Other Construction Workers (RE&amp;CS) Act, 1996 and Building and Other Construction Workers Welfare Cess Act, 1996 and Rules framed there under enacted to safeguard interests of construction workers.</a:t>
            </a:r>
          </a:p>
          <a:p>
            <a:pPr marL="261938" lvl="0" indent="-261938" algn="just">
              <a:buClr>
                <a:schemeClr val="accent1">
                  <a:lumMod val="75000"/>
                </a:schemeClr>
              </a:buClr>
              <a:buSzPct val="100000"/>
            </a:pPr>
            <a:endParaRPr lang="en-IN" sz="2000" dirty="0" smtClean="0"/>
          </a:p>
          <a:p>
            <a:pPr marL="261938" lvl="0" indent="-261938" algn="just"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v"/>
            </a:pPr>
            <a:r>
              <a:rPr lang="en-IN" sz="2000" dirty="0"/>
              <a:t>E</a:t>
            </a:r>
            <a:r>
              <a:rPr lang="en-IN" sz="2000" dirty="0" smtClean="0"/>
              <a:t>very employer of building or other construction establishment required to deposit cess @ 1% on the construction cost.</a:t>
            </a:r>
          </a:p>
          <a:p>
            <a:pPr lvl="0" algn="just">
              <a:buClr>
                <a:schemeClr val="accent1">
                  <a:lumMod val="75000"/>
                </a:schemeClr>
              </a:buClr>
              <a:buSzPct val="100000"/>
            </a:pPr>
            <a:endParaRPr lang="en-IN" sz="2000" dirty="0" smtClean="0"/>
          </a:p>
          <a:p>
            <a:pPr marL="261938" indent="-261938" algn="just"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v"/>
            </a:pPr>
            <a:r>
              <a:rPr lang="en-IN" sz="2000" dirty="0">
                <a:hlinkClick r:id="rId3" action="ppaction://hlinkpres?slideindex=1&amp;slidetitle="/>
              </a:rPr>
              <a:t>Benefits</a:t>
            </a:r>
            <a:r>
              <a:rPr lang="en-IN" sz="2000" dirty="0"/>
              <a:t> to </a:t>
            </a:r>
            <a:r>
              <a:rPr lang="en-IN" sz="2000" dirty="0" smtClean="0"/>
              <a:t>registered building and other construction </a:t>
            </a:r>
            <a:r>
              <a:rPr lang="en-IN" sz="2000" dirty="0"/>
              <a:t>workers include – </a:t>
            </a:r>
            <a:r>
              <a:rPr lang="en-IN" sz="2000" dirty="0" smtClean="0"/>
              <a:t>education assistance, ITI/ diploma assistance, marriage assistance, maternity benefit, housing</a:t>
            </a:r>
            <a:r>
              <a:rPr lang="en-IN" sz="2000" dirty="0"/>
              <a:t>, </a:t>
            </a:r>
            <a:r>
              <a:rPr lang="en-IN" sz="2000" dirty="0" smtClean="0"/>
              <a:t>skill up-gradation, assistance </a:t>
            </a:r>
            <a:r>
              <a:rPr lang="en-IN" sz="2000" dirty="0"/>
              <a:t>for </a:t>
            </a:r>
            <a:r>
              <a:rPr lang="en-IN" sz="2000" dirty="0" smtClean="0"/>
              <a:t>working tools</a:t>
            </a:r>
            <a:r>
              <a:rPr lang="en-IN" sz="2000" dirty="0"/>
              <a:t>, </a:t>
            </a:r>
            <a:r>
              <a:rPr lang="en-IN" sz="2000" dirty="0" smtClean="0"/>
              <a:t>bi-cycles </a:t>
            </a:r>
            <a:r>
              <a:rPr lang="en-IN" sz="2000" dirty="0"/>
              <a:t>and </a:t>
            </a:r>
            <a:r>
              <a:rPr lang="en-IN" sz="2000" dirty="0" smtClean="0"/>
              <a:t>safety equipment, major ailment treatment, pension</a:t>
            </a:r>
            <a:r>
              <a:rPr lang="en-IN" sz="2000" dirty="0"/>
              <a:t>, </a:t>
            </a:r>
            <a:r>
              <a:rPr lang="en-IN" sz="2000" dirty="0" smtClean="0"/>
              <a:t>funeral and death benefit, accidental death benefit</a:t>
            </a:r>
            <a:endParaRPr lang="en-IN" sz="2000" dirty="0"/>
          </a:p>
          <a:p>
            <a:pPr marL="261938" lvl="0" indent="-261938" algn="just">
              <a:buClr>
                <a:schemeClr val="accent1">
                  <a:lumMod val="75000"/>
                </a:schemeClr>
              </a:buClr>
              <a:buSzPct val="100000"/>
              <a:buFont typeface="Wingdings" pitchFamily="2" charset="2"/>
              <a:buChar char="v"/>
            </a:pP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971600" y="5617096"/>
            <a:ext cx="7926768" cy="9361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IN" sz="2000" dirty="0" smtClean="0">
                <a:latin typeface="Arial" pitchFamily="34" charset="0"/>
                <a:cs typeface="Arial" pitchFamily="34" charset="0"/>
              </a:rPr>
              <a:t>* To achieve 25 lakhs cumulative by 31</a:t>
            </a:r>
            <a:r>
              <a:rPr lang="en-IN" sz="2000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 March 2018</a:t>
            </a:r>
            <a:br>
              <a:rPr lang="en-IN" sz="2000" dirty="0" smtClean="0">
                <a:latin typeface="Arial" pitchFamily="34" charset="0"/>
                <a:cs typeface="Arial" pitchFamily="34" charset="0"/>
              </a:rPr>
            </a:br>
            <a:r>
              <a:rPr lang="en-IN" sz="2000" dirty="0" smtClean="0">
                <a:latin typeface="Arial" pitchFamily="34" charset="0"/>
                <a:cs typeface="Arial" pitchFamily="34" charset="0"/>
              </a:rPr>
              <a:t>** To achieve 1800 cr. cumulative by 31</a:t>
            </a:r>
            <a:r>
              <a:rPr lang="en-IN" sz="2000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 March 2019</a:t>
            </a:r>
            <a:endParaRPr lang="en-IN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C4F62A32-537E-4648-AD98-E50546826972}" type="slidenum">
              <a:rPr lang="en-IN" smtClean="0"/>
              <a:pPr>
                <a:defRPr/>
              </a:pPr>
              <a:t>3</a:t>
            </a:fld>
            <a:endParaRPr lang="en-I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622799"/>
              </p:ext>
            </p:extLst>
          </p:nvPr>
        </p:nvGraphicFramePr>
        <p:xfrm>
          <a:off x="214282" y="1196752"/>
          <a:ext cx="8678199" cy="4134072"/>
        </p:xfrm>
        <a:graphic>
          <a:graphicData uri="http://schemas.openxmlformats.org/drawingml/2006/table">
            <a:tbl>
              <a:tblPr/>
              <a:tblGrid>
                <a:gridCol w="1477398"/>
                <a:gridCol w="1202634"/>
                <a:gridCol w="1340016"/>
                <a:gridCol w="1340016"/>
                <a:gridCol w="1276205"/>
                <a:gridCol w="1020965"/>
                <a:gridCol w="1020965"/>
              </a:tblGrid>
              <a:tr h="841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Activities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Achievement </a:t>
                      </a: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during</a:t>
                      </a:r>
                      <a:endParaRPr lang="en-IN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2014-15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Achievement during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2015-16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Achievement during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2016-17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Achievement during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2017-18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(Prov.)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Cumulative since 2008</a:t>
                      </a:r>
                      <a:endParaRPr lang="en-IN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Target for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2017-18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2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 pitchFamily="34" charset="0"/>
                          <a:ea typeface="Times New Roman"/>
                          <a:cs typeface="Arial" pitchFamily="34" charset="0"/>
                          <a:hlinkClick r:id="rId3" action="ppaction://hlinkpres?slideindex=1&amp;slidetitle="/>
                        </a:rPr>
                        <a:t>Registration </a:t>
                      </a:r>
                      <a:endParaRPr lang="en-IN" sz="16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of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Beneficiaries (lakh)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4.08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6.95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4.20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2.04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20.75</a:t>
                      </a:r>
                      <a:endParaRPr lang="en-IN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5.55 </a:t>
                      </a: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2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Disbursement </a:t>
                      </a:r>
                      <a:endParaRPr lang="en-IN" sz="16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of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  <a:hlinkClick r:id="rId4" action="ppaction://hlinkpres?slideindex=1&amp;slidetitle="/>
                        </a:rPr>
                        <a:t>Benefits </a:t>
                      </a:r>
                      <a:endParaRPr lang="en-IN" sz="16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en-IN" sz="160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Rs</a:t>
                      </a: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Cr)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37.53 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105.62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238.67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67.36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456.</a:t>
                      </a:r>
                      <a:r>
                        <a:rPr lang="en-IN" sz="16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87.</a:t>
                      </a:r>
                      <a:endParaRPr lang="en-IN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500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2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Collection </a:t>
                      </a:r>
                      <a:endParaRPr lang="en-IN" sz="16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of </a:t>
                      </a: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  <a:hlinkClick r:id="rId5" action="ppaction://hlinkpres?slideindex=1&amp;slidetitle="/>
                        </a:rPr>
                        <a:t>Cess</a:t>
                      </a:r>
                      <a:endParaRPr lang="en-IN" sz="16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(</a:t>
                      </a:r>
                      <a:r>
                        <a:rPr lang="en-IN" sz="160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Rs</a:t>
                      </a: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Cr)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208.09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217.28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194.97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105.65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1275.70</a:t>
                      </a:r>
                      <a:endParaRPr lang="en-IN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350**</a:t>
                      </a:r>
                      <a:endParaRPr lang="en-IN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2541" marR="82541" marT="41271" marB="4127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67544" y="404664"/>
            <a:ext cx="8286808" cy="6480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sz="2400" b="1" dirty="0" smtClean="0">
                <a:latin typeface="Arial" pitchFamily="34" charset="0"/>
                <a:cs typeface="Arial" pitchFamily="34" charset="0"/>
              </a:rPr>
              <a:t>Status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71472" y="116632"/>
            <a:ext cx="8286808" cy="648072"/>
          </a:xfrm>
        </p:spPr>
        <p:txBody>
          <a:bodyPr>
            <a:normAutofit/>
          </a:bodyPr>
          <a:lstStyle/>
          <a:p>
            <a:pPr algn="ctr"/>
            <a:r>
              <a:rPr lang="en-IN" sz="2400" b="1" dirty="0" smtClean="0">
                <a:latin typeface="Arial" pitchFamily="34" charset="0"/>
                <a:cs typeface="Arial" pitchFamily="34" charset="0"/>
              </a:rPr>
              <a:t>Registration and Benefit Disbursement 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C4F62A32-537E-4648-AD98-E50546826972}" type="slidenum">
              <a:rPr lang="en-IN" smtClean="0"/>
              <a:pPr>
                <a:defRPr/>
              </a:pPr>
              <a:t>4</a:t>
            </a:fld>
            <a:endParaRPr lang="en-IN" dirty="0"/>
          </a:p>
        </p:txBody>
      </p:sp>
      <p:sp>
        <p:nvSpPr>
          <p:cNvPr id="40964" name="Rectangle 9"/>
          <p:cNvSpPr>
            <a:spLocks noChangeArrowheads="1"/>
          </p:cNvSpPr>
          <p:nvPr/>
        </p:nvSpPr>
        <p:spPr bwMode="auto">
          <a:xfrm>
            <a:off x="428596" y="620688"/>
            <a:ext cx="8463884" cy="555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6575" indent="-354013" algn="just">
              <a:lnSpc>
                <a:spcPct val="125000"/>
              </a:lnSpc>
              <a:buClr>
                <a:srgbClr val="C00000"/>
              </a:buClr>
              <a:buSzPct val="100000"/>
              <a:defRPr/>
            </a:pPr>
            <a:endParaRPr lang="en-IN" sz="300" b="1" dirty="0">
              <a:latin typeface="Verdana" pitchFamily="34" charset="0"/>
            </a:endParaRPr>
          </a:p>
          <a:p>
            <a:pPr marL="363538" lvl="0" indent="-363538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</a:pPr>
            <a:r>
              <a:rPr lang="en-IN" dirty="0" smtClean="0"/>
              <a:t>Ensure online registration with </a:t>
            </a:r>
            <a:r>
              <a:rPr lang="en-IN" i="1" dirty="0" err="1" smtClean="0"/>
              <a:t>Aadhar</a:t>
            </a:r>
            <a:r>
              <a:rPr lang="en-IN" dirty="0" smtClean="0"/>
              <a:t> seeding. </a:t>
            </a:r>
          </a:p>
          <a:p>
            <a:pPr marL="363538" lvl="0" indent="-363538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</a:pPr>
            <a:r>
              <a:rPr lang="en-IN" dirty="0" smtClean="0"/>
              <a:t>Constant checks on previous registration (offline) to weed out fake /   duplicate beneficiaries by forming squads.</a:t>
            </a:r>
          </a:p>
          <a:p>
            <a:pPr marL="363538" lvl="0" indent="-363538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</a:pPr>
            <a:r>
              <a:rPr lang="en-IN" dirty="0" smtClean="0"/>
              <a:t>Emphasis on uncovered beneficiaries and shadow areas. </a:t>
            </a:r>
          </a:p>
          <a:p>
            <a:pPr marL="363538" lvl="0" indent="-363538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</a:pPr>
            <a:r>
              <a:rPr lang="en-IN" dirty="0" smtClean="0"/>
              <a:t>Registration in camp approach to facilitate transparency and create awareness about various benefits and safety at work place</a:t>
            </a:r>
          </a:p>
          <a:p>
            <a:pPr marL="363538" lvl="0" indent="-363538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</a:pPr>
            <a:r>
              <a:rPr lang="en-IN" dirty="0" smtClean="0"/>
              <a:t>Registration camps could be combined with benefit disbursement camps or at major construction sites.</a:t>
            </a:r>
          </a:p>
          <a:p>
            <a:pPr marL="363538" lvl="0" indent="-363538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</a:pPr>
            <a:r>
              <a:rPr lang="en-IN" dirty="0" smtClean="0"/>
              <a:t>Encourage registration by other Departments JE/ AE  etc. </a:t>
            </a:r>
          </a:p>
          <a:p>
            <a:pPr marL="363538" lvl="0" indent="-363538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</a:pPr>
            <a:r>
              <a:rPr lang="en-IN" dirty="0" smtClean="0">
                <a:hlinkClick r:id="rId3" action="ppaction://hlinkfile"/>
              </a:rPr>
              <a:t>Schedule for camps </a:t>
            </a:r>
            <a:r>
              <a:rPr lang="en-IN" dirty="0" smtClean="0"/>
              <a:t>in Nov. 2017 sent. Collectors to fix dates involving elected representatives. Such camps to be organised every month.</a:t>
            </a:r>
          </a:p>
          <a:p>
            <a:pPr marL="363538" lvl="0" indent="-363538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</a:pPr>
            <a:r>
              <a:rPr lang="en-IN" dirty="0" smtClean="0"/>
              <a:t>In migration prone districts, priority registration of migrant construction workers.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86808" cy="648072"/>
          </a:xfrm>
        </p:spPr>
        <p:txBody>
          <a:bodyPr>
            <a:normAutofit/>
          </a:bodyPr>
          <a:lstStyle/>
          <a:p>
            <a:pPr algn="ctr"/>
            <a:r>
              <a:rPr lang="en-IN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Benefits</a:t>
            </a:r>
            <a:endParaRPr lang="en-I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C4F62A32-537E-4648-AD98-E50546826972}" type="slidenum">
              <a:rPr lang="en-IN" smtClean="0"/>
              <a:pPr>
                <a:defRPr/>
              </a:pPr>
              <a:t>5</a:t>
            </a:fld>
            <a:endParaRPr lang="en-IN" dirty="0"/>
          </a:p>
        </p:txBody>
      </p:sp>
      <p:sp>
        <p:nvSpPr>
          <p:cNvPr id="40964" name="Rectangle 9"/>
          <p:cNvSpPr>
            <a:spLocks noChangeArrowheads="1"/>
          </p:cNvSpPr>
          <p:nvPr/>
        </p:nvSpPr>
        <p:spPr bwMode="auto">
          <a:xfrm>
            <a:off x="179512" y="764704"/>
            <a:ext cx="8640960" cy="5597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6575" indent="-354013" algn="just">
              <a:lnSpc>
                <a:spcPct val="125000"/>
              </a:lnSpc>
              <a:buClr>
                <a:srgbClr val="C00000"/>
              </a:buClr>
              <a:buSzPct val="100000"/>
              <a:defRPr/>
            </a:pPr>
            <a:endParaRPr lang="en-IN" sz="300" b="1" dirty="0">
              <a:latin typeface="Verdana" pitchFamily="34" charset="0"/>
            </a:endParaRPr>
          </a:p>
          <a:p>
            <a:pPr marL="174625" lvl="0" indent="-174625" algn="just">
              <a:lnSpc>
                <a:spcPct val="150000"/>
              </a:lnSpc>
            </a:pPr>
            <a:r>
              <a:rPr lang="en-IN" sz="2000" dirty="0" smtClean="0"/>
              <a:t>  </a:t>
            </a:r>
            <a:r>
              <a:rPr lang="en-IN" dirty="0" smtClean="0"/>
              <a:t>Sanctioning power delegated to Collectors in respect of death benefit, funeral assistance </a:t>
            </a:r>
            <a:r>
              <a:rPr lang="en-IN" dirty="0" err="1" smtClean="0"/>
              <a:t>w.e.f</a:t>
            </a:r>
            <a:r>
              <a:rPr lang="en-IN" dirty="0" smtClean="0"/>
              <a:t> 01.09.2017.Funeral assistance to be given within 24 hrs. Death benefit to be extended within 30 days</a:t>
            </a:r>
          </a:p>
          <a:p>
            <a:pPr lvl="0">
              <a:lnSpc>
                <a:spcPct val="150000"/>
              </a:lnSpc>
            </a:pPr>
            <a:r>
              <a:rPr lang="en-IN" b="1" dirty="0" smtClean="0"/>
              <a:t>NIRMAN SHRAMIK PUCCA GHAR YOJANA  </a:t>
            </a:r>
            <a:r>
              <a:rPr lang="en-IN" sz="2000" b="1" dirty="0" smtClean="0"/>
              <a:t>(NSPGY)</a:t>
            </a:r>
            <a:endParaRPr lang="en-IN" b="1" dirty="0" smtClean="0"/>
          </a:p>
          <a:p>
            <a:pPr marL="363538" lvl="0" indent="-363538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</a:pPr>
            <a:endParaRPr lang="en-US" dirty="0" smtClean="0"/>
          </a:p>
          <a:p>
            <a:pPr marL="363538" lvl="0" indent="-363538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</a:pPr>
            <a:r>
              <a:rPr lang="en-US" dirty="0" smtClean="0"/>
              <a:t>Identification, selection of beneficiaries and sanctioning powers being delegated to block levels on the lines of PMAY/ BPGY</a:t>
            </a:r>
          </a:p>
          <a:p>
            <a:pPr lvl="0" algn="just">
              <a:buClr>
                <a:schemeClr val="accent1">
                  <a:lumMod val="75000"/>
                </a:schemeClr>
              </a:buClr>
            </a:pPr>
            <a:endParaRPr lang="en-IN" dirty="0" smtClean="0"/>
          </a:p>
          <a:p>
            <a:pPr marL="363538" lvl="0" indent="-363538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</a:pPr>
            <a:r>
              <a:rPr lang="en-IN" dirty="0" smtClean="0"/>
              <a:t>Guidelines for NSPGY being amended so as to facilitate ease of execution in the field</a:t>
            </a:r>
          </a:p>
          <a:p>
            <a:pPr marL="363538" lvl="0" indent="-363538" algn="just">
              <a:buClr>
                <a:schemeClr val="accent1">
                  <a:lumMod val="75000"/>
                </a:schemeClr>
              </a:buClr>
            </a:pPr>
            <a:endParaRPr lang="en-IN" sz="1100" dirty="0" smtClean="0"/>
          </a:p>
          <a:p>
            <a:pPr marL="363538" lvl="0" indent="-363538" algn="just">
              <a:buClr>
                <a:schemeClr val="accent1">
                  <a:lumMod val="75000"/>
                </a:schemeClr>
              </a:buClr>
            </a:pPr>
            <a:r>
              <a:rPr lang="en-IN" b="1" dirty="0" smtClean="0"/>
              <a:t>NIRMAN SHRAMIK PENSION YOJANA </a:t>
            </a:r>
            <a:r>
              <a:rPr lang="en-IN" sz="2000" b="1" dirty="0" smtClean="0"/>
              <a:t>(</a:t>
            </a:r>
            <a:r>
              <a:rPr lang="en-US" sz="2000" b="1" dirty="0" smtClean="0"/>
              <a:t>NSPY)</a:t>
            </a:r>
            <a:endParaRPr lang="en-US" b="1" dirty="0" smtClean="0"/>
          </a:p>
          <a:p>
            <a:pPr marL="363538" lvl="0" indent="-363538" algn="just">
              <a:buClr>
                <a:schemeClr val="accent1">
                  <a:lumMod val="75000"/>
                </a:schemeClr>
              </a:buClr>
            </a:pPr>
            <a:endParaRPr lang="en-US" sz="2000" b="1" u="sng" dirty="0" smtClean="0"/>
          </a:p>
          <a:p>
            <a:pPr marL="363538" lvl="0" indent="-363538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</a:pPr>
            <a:r>
              <a:rPr lang="en-IN" dirty="0" smtClean="0"/>
              <a:t>The existing database covered under Social Security Pension Schemes  be tallied with Building and Other Construction Workers database and B&amp;OCW beneficiaries will be extended benefits under NSPY.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357CAE7-546C-43F0-9030-E60374E1BA87}" type="slidenum">
              <a:rPr lang="en-IN" smtClean="0"/>
              <a:pPr>
                <a:defRPr/>
              </a:pPr>
              <a:t>6</a:t>
            </a:fld>
            <a:endParaRPr lang="en-IN" dirty="0"/>
          </a:p>
        </p:txBody>
      </p:sp>
      <p:sp>
        <p:nvSpPr>
          <p:cNvPr id="22531" name="Rectangle 9"/>
          <p:cNvSpPr>
            <a:spLocks noChangeArrowheads="1"/>
          </p:cNvSpPr>
          <p:nvPr/>
        </p:nvSpPr>
        <p:spPr bwMode="auto">
          <a:xfrm>
            <a:off x="152400" y="857232"/>
            <a:ext cx="8740080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1938" indent="-261938" algn="just">
              <a:buClr>
                <a:srgbClr val="C00000"/>
              </a:buClr>
              <a:buSzPct val="100000"/>
            </a:pPr>
            <a:endParaRPr lang="en-US" sz="600" b="1" u="sng" dirty="0"/>
          </a:p>
          <a:p>
            <a:pPr algn="just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SzPct val="100000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Rental Housing Complex (RHC) – “</a:t>
            </a: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Ashray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”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SzPct val="100000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SzPct val="100000"/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Construction  of  21  RHC units with 1,700 beds sanctioned in </a:t>
            </a:r>
            <a:r>
              <a:rPr lang="en-US" dirty="0">
                <a:latin typeface="Arial" pitchFamily="34" charset="0"/>
                <a:cs typeface="Arial" pitchFamily="34" charset="0"/>
              </a:rPr>
              <a:t>10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cities.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719138" lvl="1" indent="-261938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kumimoji="0" lang="en-IN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10 (100 bedded RHCs) in Bhubaneswar, Cuttack, Berhampur, </a:t>
            </a:r>
            <a:r>
              <a:rPr kumimoji="0" lang="en-IN" b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Sambalpur</a:t>
            </a:r>
            <a:r>
              <a:rPr kumimoji="0" lang="en-IN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 and Rourkela. 01 (200 bedded RHC) under Smart City Project in BBSR. </a:t>
            </a:r>
          </a:p>
          <a:p>
            <a:pPr marL="719138" lvl="1" indent="-261938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kumimoji="0" lang="en-IN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10 (50 bedded RHCs) in </a:t>
            </a:r>
            <a:r>
              <a:rPr kumimoji="0" lang="en-IN" b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Angul</a:t>
            </a:r>
            <a:r>
              <a:rPr kumimoji="0" lang="en-IN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, </a:t>
            </a:r>
            <a:r>
              <a:rPr kumimoji="0" lang="en-IN" b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Paradeep</a:t>
            </a:r>
            <a:r>
              <a:rPr kumimoji="0" lang="en-IN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, </a:t>
            </a:r>
            <a:r>
              <a:rPr kumimoji="0" lang="en-IN" b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Dhenkanal</a:t>
            </a:r>
            <a:r>
              <a:rPr kumimoji="0" lang="en-IN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, </a:t>
            </a:r>
            <a:r>
              <a:rPr kumimoji="0" lang="en-IN" b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Vyasanagar</a:t>
            </a:r>
            <a:r>
              <a:rPr kumimoji="0" lang="en-IN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 and </a:t>
            </a:r>
            <a:r>
              <a:rPr kumimoji="0" lang="en-IN" b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Jharsuguda</a:t>
            </a:r>
            <a:r>
              <a:rPr kumimoji="0" lang="en-IN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719138" lvl="1" indent="-261938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Rs. 40 Cr placed with H&amp;UD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Deptt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Execution by Works Department</a:t>
            </a:r>
          </a:p>
          <a:p>
            <a:pPr marL="719138" lvl="1" indent="-261938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Work </a:t>
            </a:r>
            <a:r>
              <a:rPr lang="en-US" dirty="0">
                <a:latin typeface="Arial" pitchFamily="34" charset="0"/>
                <a:cs typeface="Arial" pitchFamily="34" charset="0"/>
              </a:rPr>
              <a:t>started in 05 sites and tender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 process at other places</a:t>
            </a:r>
          </a:p>
          <a:p>
            <a:pPr marL="261938" indent="-261938" algn="just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RHC designated as </a:t>
            </a:r>
            <a:r>
              <a:rPr lang="en-US" dirty="0">
                <a:latin typeface="Arial" pitchFamily="34" charset="0"/>
                <a:cs typeface="Arial" pitchFamily="34" charset="0"/>
              </a:rPr>
              <a:t>Multi-utility Centre with facilities like ATMs,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Aahar</a:t>
            </a:r>
            <a:r>
              <a:rPr lang="en-US" dirty="0">
                <a:latin typeface="Arial" pitchFamily="34" charset="0"/>
                <a:cs typeface="Arial" pitchFamily="34" charset="0"/>
              </a:rPr>
              <a:t> Centers and Skill Development Training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Centers. </a:t>
            </a:r>
            <a:endParaRPr lang="en-US" sz="1100" dirty="0">
              <a:latin typeface="Arial" pitchFamily="34" charset="0"/>
              <a:cs typeface="Arial" pitchFamily="34" charset="0"/>
            </a:endParaRPr>
          </a:p>
          <a:p>
            <a:pPr marL="261938" indent="-261938" algn="just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US" dirty="0">
                <a:latin typeface="Arial" pitchFamily="34" charset="0"/>
                <a:cs typeface="Arial" pitchFamily="34" charset="0"/>
              </a:rPr>
              <a:t>be extended to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45 </a:t>
            </a:r>
            <a:r>
              <a:rPr lang="en-US" dirty="0">
                <a:latin typeface="Arial" pitchFamily="34" charset="0"/>
                <a:cs typeface="Arial" pitchFamily="34" charset="0"/>
              </a:rPr>
              <a:t>municipalities in phased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manner. </a:t>
            </a:r>
          </a:p>
          <a:p>
            <a:pPr marL="261938" indent="-261938" algn="just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Collectors  to expedite the completion of the projects and ensure they become multi utility centers. </a:t>
            </a:r>
          </a:p>
          <a:p>
            <a:pPr marL="261938" indent="-261938" algn="just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Collectors to identify land for new projects and sort out the land related issues, if any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1520" y="168120"/>
            <a:ext cx="8640960" cy="812608"/>
          </a:xfrm>
        </p:spPr>
        <p:txBody>
          <a:bodyPr>
            <a:normAutofit/>
          </a:bodyPr>
          <a:lstStyle/>
          <a:p>
            <a:pPr algn="ctr"/>
            <a:r>
              <a:rPr lang="en-IN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Benefits </a:t>
            </a:r>
            <a:r>
              <a:rPr lang="en-I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IN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contd</a:t>
            </a:r>
            <a:r>
              <a:rPr lang="en-I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IN" sz="2800" b="1" dirty="0" smtClean="0"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-27384"/>
            <a:ext cx="7772400" cy="634082"/>
          </a:xfrm>
        </p:spPr>
        <p:txBody>
          <a:bodyPr>
            <a:normAutofit/>
          </a:bodyPr>
          <a:lstStyle/>
          <a:p>
            <a:pPr algn="ctr"/>
            <a:r>
              <a:rPr lang="en-IN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Summing up: Action points for Collectors </a:t>
            </a:r>
            <a:endParaRPr lang="en-IN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064C2-2D78-46E3-8A62-6DD47C03ABC3}" type="slidenum">
              <a:rPr lang="en-IN" smtClean="0"/>
              <a:pPr>
                <a:defRPr/>
              </a:pPr>
              <a:t>7</a:t>
            </a:fld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51520" y="620688"/>
            <a:ext cx="8640960" cy="5760640"/>
          </a:xfrm>
        </p:spPr>
        <p:txBody>
          <a:bodyPr>
            <a:noAutofit/>
          </a:bodyPr>
          <a:lstStyle/>
          <a:p>
            <a:pPr algn="just"/>
            <a:r>
              <a:rPr lang="en-IN" sz="1800" dirty="0" smtClean="0">
                <a:latin typeface="Arial" pitchFamily="34" charset="0"/>
                <a:cs typeface="Arial" pitchFamily="34" charset="0"/>
              </a:rPr>
              <a:t>118 camps scheduled for benefit distribution till 30 Nov 17.  - To fix suitable date, and involve public representatives. Also plan camps in coming months</a:t>
            </a:r>
          </a:p>
          <a:p>
            <a:pPr algn="just"/>
            <a:endParaRPr lang="en-IN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IN" sz="1800" dirty="0" smtClean="0">
                <a:latin typeface="Arial" pitchFamily="34" charset="0"/>
                <a:cs typeface="Arial" pitchFamily="34" charset="0"/>
              </a:rPr>
              <a:t>Such camps be combined with new registrations/ renewals : JEs in the Districts under various departments </a:t>
            </a:r>
            <a:r>
              <a:rPr lang="en-IN" sz="1800" dirty="0">
                <a:latin typeface="Arial" pitchFamily="34" charset="0"/>
                <a:cs typeface="Arial" pitchFamily="34" charset="0"/>
              </a:rPr>
              <a:t>b</a:t>
            </a:r>
            <a:r>
              <a:rPr lang="en-IN" sz="1800" dirty="0" smtClean="0">
                <a:latin typeface="Arial" pitchFamily="34" charset="0"/>
                <a:cs typeface="Arial" pitchFamily="34" charset="0"/>
              </a:rPr>
              <a:t>e asked to mobilise construction workers under their control for the registration in such camps </a:t>
            </a:r>
          </a:p>
          <a:p>
            <a:pPr algn="just"/>
            <a:endParaRPr lang="en-IN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IN" sz="1800" dirty="0" smtClean="0">
                <a:latin typeface="Arial" pitchFamily="34" charset="0"/>
                <a:cs typeface="Arial" pitchFamily="34" charset="0"/>
              </a:rPr>
              <a:t>Educational </a:t>
            </a:r>
            <a:r>
              <a:rPr lang="en-IN" sz="1800" dirty="0">
                <a:latin typeface="Arial" pitchFamily="34" charset="0"/>
                <a:cs typeface="Arial" pitchFamily="34" charset="0"/>
              </a:rPr>
              <a:t>a</a:t>
            </a:r>
            <a:r>
              <a:rPr lang="en-IN" sz="1800" dirty="0" smtClean="0">
                <a:latin typeface="Arial" pitchFamily="34" charset="0"/>
                <a:cs typeface="Arial" pitchFamily="34" charset="0"/>
              </a:rPr>
              <a:t>ssistance, </a:t>
            </a:r>
            <a:r>
              <a:rPr lang="en-IN" sz="1800" dirty="0">
                <a:latin typeface="Arial" pitchFamily="34" charset="0"/>
                <a:cs typeface="Arial" pitchFamily="34" charset="0"/>
              </a:rPr>
              <a:t>m</a:t>
            </a:r>
            <a:r>
              <a:rPr lang="en-IN" sz="1800" dirty="0" smtClean="0">
                <a:latin typeface="Arial" pitchFamily="34" charset="0"/>
                <a:cs typeface="Arial" pitchFamily="34" charset="0"/>
              </a:rPr>
              <a:t>arriage </a:t>
            </a:r>
            <a:r>
              <a:rPr lang="en-IN" sz="1800" dirty="0">
                <a:latin typeface="Arial" pitchFamily="34" charset="0"/>
                <a:cs typeface="Arial" pitchFamily="34" charset="0"/>
              </a:rPr>
              <a:t>a</a:t>
            </a:r>
            <a:r>
              <a:rPr lang="en-IN" sz="1800" dirty="0" smtClean="0">
                <a:latin typeface="Arial" pitchFamily="34" charset="0"/>
                <a:cs typeface="Arial" pitchFamily="34" charset="0"/>
              </a:rPr>
              <a:t>ssistance, maternal </a:t>
            </a:r>
            <a:r>
              <a:rPr lang="en-IN" sz="1800" dirty="0">
                <a:latin typeface="Arial" pitchFamily="34" charset="0"/>
                <a:cs typeface="Arial" pitchFamily="34" charset="0"/>
              </a:rPr>
              <a:t>b</a:t>
            </a:r>
            <a:r>
              <a:rPr lang="en-IN" sz="1800" dirty="0" smtClean="0">
                <a:latin typeface="Arial" pitchFamily="34" charset="0"/>
                <a:cs typeface="Arial" pitchFamily="34" charset="0"/>
              </a:rPr>
              <a:t>enefit, death </a:t>
            </a:r>
            <a:r>
              <a:rPr lang="en-IN" sz="1800" dirty="0">
                <a:latin typeface="Arial" pitchFamily="34" charset="0"/>
                <a:cs typeface="Arial" pitchFamily="34" charset="0"/>
              </a:rPr>
              <a:t>b</a:t>
            </a:r>
            <a:r>
              <a:rPr lang="en-IN" sz="1800" dirty="0" smtClean="0">
                <a:latin typeface="Arial" pitchFamily="34" charset="0"/>
                <a:cs typeface="Arial" pitchFamily="34" charset="0"/>
              </a:rPr>
              <a:t>enefit, assistance for bicycles, working tools, safety equipment be disbursed in these camps. </a:t>
            </a:r>
          </a:p>
          <a:p>
            <a:pPr algn="just"/>
            <a:endParaRPr lang="en-IN" sz="105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IN" sz="1800" dirty="0" smtClean="0">
                <a:latin typeface="Arial" pitchFamily="34" charset="0"/>
                <a:cs typeface="Arial" pitchFamily="34" charset="0"/>
              </a:rPr>
              <a:t>NSPGY-  Guidelines being amended-  Need to be taken up along with PMAY/ BPGY</a:t>
            </a:r>
          </a:p>
          <a:p>
            <a:pPr algn="just"/>
            <a:endParaRPr lang="en-IN" sz="105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IN" sz="1800" dirty="0" smtClean="0">
                <a:latin typeface="Arial" pitchFamily="34" charset="0"/>
                <a:cs typeface="Arial" pitchFamily="34" charset="0"/>
              </a:rPr>
              <a:t>RHC </a:t>
            </a:r>
            <a:r>
              <a:rPr lang="en-IN" sz="18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IN" sz="1800" i="1" dirty="0" err="1" smtClean="0">
                <a:latin typeface="Arial" pitchFamily="34" charset="0"/>
                <a:cs typeface="Arial" pitchFamily="34" charset="0"/>
              </a:rPr>
              <a:t>Ashraya</a:t>
            </a:r>
            <a:r>
              <a:rPr lang="en-IN" sz="1800" i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IN" sz="1800" dirty="0" smtClean="0">
                <a:latin typeface="Arial" pitchFamily="34" charset="0"/>
                <a:cs typeface="Arial" pitchFamily="34" charset="0"/>
              </a:rPr>
              <a:t> – To monitor and expedite the construction. Land selection for new projects in 45 Municipalities and sort out land issues if any</a:t>
            </a:r>
          </a:p>
          <a:p>
            <a:pPr algn="just"/>
            <a:endParaRPr lang="en-IN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IN" sz="1800" dirty="0" smtClean="0">
                <a:latin typeface="Arial" pitchFamily="34" charset="0"/>
                <a:cs typeface="Arial" pitchFamily="34" charset="0"/>
              </a:rPr>
              <a:t>IEC – Awareness </a:t>
            </a:r>
            <a:r>
              <a:rPr lang="en-IN" sz="1800" i="1" dirty="0" err="1" smtClean="0">
                <a:latin typeface="Arial" pitchFamily="34" charset="0"/>
                <a:cs typeface="Arial" pitchFamily="34" charset="0"/>
              </a:rPr>
              <a:t>Rath</a:t>
            </a:r>
            <a:r>
              <a:rPr lang="en-IN" sz="1800" dirty="0" smtClean="0">
                <a:latin typeface="Arial" pitchFamily="34" charset="0"/>
                <a:cs typeface="Arial" pitchFamily="34" charset="0"/>
              </a:rPr>
              <a:t>, booklets being rolled out - may ensure sensitisation of elected representatives and the public at large accordingly.   </a:t>
            </a:r>
            <a:endParaRPr lang="en-IN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82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CD3E7D48-7D06-402C-82CE-323EC476DAE4}" type="slidenum">
              <a:rPr lang="en-IN" smtClean="0"/>
              <a:pPr>
                <a:defRPr/>
              </a:pPr>
              <a:t>8</a:t>
            </a:fld>
            <a:endParaRPr lang="en-IN" dirty="0"/>
          </a:p>
        </p:txBody>
      </p:sp>
      <p:sp>
        <p:nvSpPr>
          <p:cNvPr id="32771" name="Rectangle 7"/>
          <p:cNvSpPr>
            <a:spLocks noChangeArrowheads="1"/>
          </p:cNvSpPr>
          <p:nvPr/>
        </p:nvSpPr>
        <p:spPr bwMode="auto">
          <a:xfrm>
            <a:off x="3851920" y="3357563"/>
            <a:ext cx="3098800" cy="646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spcBef>
                <a:spcPts val="1200"/>
              </a:spcBef>
              <a:spcAft>
                <a:spcPts val="1200"/>
              </a:spcAft>
            </a:pPr>
            <a:r>
              <a:rPr lang="en-US" sz="3600" b="1" i="1">
                <a:latin typeface="Script MT Bold" pitchFamily="66" charset="0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4217390</TotalTime>
  <Words>774</Words>
  <Application>Microsoft Office PowerPoint</Application>
  <PresentationFormat>On-screen Show (4:3)</PresentationFormat>
  <Paragraphs>118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PowerPoint Presentation</vt:lpstr>
      <vt:lpstr>Odisha Building and Other Construction Workers’ Welfare Board</vt:lpstr>
      <vt:lpstr>* To achieve 25 lakhs cumulative by 31st March 2018 ** To achieve 1800 cr. cumulative by 31st March 2019</vt:lpstr>
      <vt:lpstr>Registration and Benefit Disbursement </vt:lpstr>
      <vt:lpstr>Benefits</vt:lpstr>
      <vt:lpstr>Benefits (contd)</vt:lpstr>
      <vt:lpstr>Summing up: Action points for Collectors 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by Hon’ble Chief Minister on Welfare Activities of the  ODISHA BUILDING &amp; OTHER CONSTRUCTION WORKERS’ WELFARE BOARD  12.11.2014</dc:title>
  <dc:creator>Admin</dc:creator>
  <cp:lastModifiedBy>shantanu</cp:lastModifiedBy>
  <cp:revision>941</cp:revision>
  <cp:lastPrinted>2017-09-21T15:13:44Z</cp:lastPrinted>
  <dcterms:created xsi:type="dcterms:W3CDTF">2014-11-12T04:29:29Z</dcterms:created>
  <dcterms:modified xsi:type="dcterms:W3CDTF">2017-10-28T04:34:57Z</dcterms:modified>
</cp:coreProperties>
</file>