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57" r:id="rId3"/>
    <p:sldId id="284" r:id="rId4"/>
    <p:sldId id="285" r:id="rId5"/>
    <p:sldId id="286" r:id="rId6"/>
    <p:sldId id="282" r:id="rId7"/>
    <p:sldId id="283" r:id="rId8"/>
    <p:sldId id="280" r:id="rId9"/>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75" d="100"/>
          <a:sy n="75" d="100"/>
        </p:scale>
        <p:origin x="-1260" y="-5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36"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83735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409440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1785129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3170833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714155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1587888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3109525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2258662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303239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87146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1668594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22623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2580768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1006048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232499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409698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FA4B41-8190-4FA5-8963-E9065C858AA0}" type="datetimeFigureOut">
              <a:rPr lang="en-IN" smtClean="0"/>
              <a:pPr/>
              <a:t>27-10-2017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287983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CDFA4B41-8190-4FA5-8963-E9065C858AA0}" type="datetimeFigureOut">
              <a:rPr lang="en-IN" smtClean="0"/>
              <a:pPr/>
              <a:t>27-10-2017</a:t>
            </a:fld>
            <a:endParaRPr lang="en-IN"/>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1045361F-452B-4390-855C-B6AF05C1AEF6}" type="slidenum">
              <a:rPr lang="en-IN" smtClean="0"/>
              <a:pPr/>
              <a:t>‹#›</a:t>
            </a:fld>
            <a:endParaRPr lang="en-IN"/>
          </a:p>
        </p:txBody>
      </p:sp>
    </p:spTree>
    <p:extLst>
      <p:ext uri="{BB962C8B-B14F-4D97-AF65-F5344CB8AC3E}">
        <p14:creationId xmlns="" xmlns:p14="http://schemas.microsoft.com/office/powerpoint/2010/main" val="2851547836"/>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 id="2147484081" r:id="rId13"/>
    <p:sldLayoutId id="2147484082" r:id="rId14"/>
    <p:sldLayoutId id="2147484083" r:id="rId15"/>
    <p:sldLayoutId id="2147484084" r:id="rId16"/>
    <p:sldLayoutId id="214748408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1">
            <a:extLst>
              <a:ext uri="{FF2B5EF4-FFF2-40B4-BE49-F238E27FC236}">
                <a16:creationId xmlns="" xmlns:a16="http://schemas.microsoft.com/office/drawing/2014/main" id="{E6269A75-CB8A-48BF-A046-08E664367CAA}"/>
              </a:ext>
            </a:extLst>
          </p:cNvPr>
          <p:cNvSpPr txBox="1">
            <a:spLocks noChangeArrowheads="1"/>
          </p:cNvSpPr>
          <p:nvPr/>
        </p:nvSpPr>
        <p:spPr bwMode="auto">
          <a:xfrm>
            <a:off x="1552138" y="1692437"/>
            <a:ext cx="6499081"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IN" altLang="en-US" sz="4000" b="1" dirty="0" smtClean="0">
                <a:solidFill>
                  <a:srgbClr val="002060"/>
                </a:solidFill>
                <a:latin typeface="Times New Roman" panose="02020603050405020304" pitchFamily="18" charset="0"/>
                <a:ea typeface="Tahoma" panose="020B0604030504040204" pitchFamily="34" charset="0"/>
                <a:cs typeface="Times New Roman" panose="02020603050405020304" pitchFamily="18" charset="0"/>
              </a:rPr>
              <a:t> MEGA </a:t>
            </a:r>
            <a:r>
              <a:rPr lang="en-IN" altLang="en-US" sz="40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LIFT PROJECTS</a:t>
            </a:r>
          </a:p>
        </p:txBody>
      </p:sp>
      <p:sp>
        <p:nvSpPr>
          <p:cNvPr id="5" name="TextBox 2">
            <a:extLst>
              <a:ext uri="{FF2B5EF4-FFF2-40B4-BE49-F238E27FC236}">
                <a16:creationId xmlns="" xmlns:a16="http://schemas.microsoft.com/office/drawing/2014/main" id="{940BC14B-185F-479F-9825-EBD659CE02E7}"/>
              </a:ext>
            </a:extLst>
          </p:cNvPr>
          <p:cNvSpPr txBox="1">
            <a:spLocks noChangeArrowheads="1"/>
          </p:cNvSpPr>
          <p:nvPr/>
        </p:nvSpPr>
        <p:spPr bwMode="auto">
          <a:xfrm>
            <a:off x="2444240" y="4223485"/>
            <a:ext cx="471487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IN" altLang="en-US" sz="2400" dirty="0" smtClean="0">
                <a:solidFill>
                  <a:srgbClr val="002060"/>
                </a:solidFill>
                <a:latin typeface="Times New Roman" panose="02020603050405020304" pitchFamily="18" charset="0"/>
                <a:cs typeface="Times New Roman" panose="02020603050405020304" pitchFamily="18" charset="0"/>
              </a:rPr>
              <a:t>Collectors’ Conference </a:t>
            </a:r>
            <a:endParaRPr lang="en-IN" altLang="en-US" sz="2400" dirty="0">
              <a:solidFill>
                <a:srgbClr val="002060"/>
              </a:solidFill>
              <a:latin typeface="Times New Roman" panose="02020603050405020304" pitchFamily="18" charset="0"/>
              <a:cs typeface="Times New Roman" panose="02020603050405020304" pitchFamily="18" charset="0"/>
            </a:endParaRPr>
          </a:p>
          <a:p>
            <a:pPr algn="ctr" eaLnBrk="1" hangingPunct="1"/>
            <a:r>
              <a:rPr lang="en-IN" altLang="en-US" sz="2400" dirty="0" smtClean="0">
                <a:solidFill>
                  <a:srgbClr val="002060"/>
                </a:solidFill>
                <a:latin typeface="Times New Roman" panose="02020603050405020304" pitchFamily="18" charset="0"/>
                <a:cs typeface="Times New Roman" panose="02020603050405020304" pitchFamily="18" charset="0"/>
              </a:rPr>
              <a:t> </a:t>
            </a:r>
            <a:r>
              <a:rPr lang="en-IN" altLang="en-US" sz="2400" dirty="0" smtClean="0">
                <a:solidFill>
                  <a:srgbClr val="002060"/>
                </a:solidFill>
                <a:latin typeface="Times New Roman" panose="02020603050405020304" pitchFamily="18" charset="0"/>
                <a:cs typeface="Times New Roman" panose="02020603050405020304" pitchFamily="18" charset="0"/>
              </a:rPr>
              <a:t>28.10.2017</a:t>
            </a:r>
            <a:endParaRPr lang="en-IN" altLang="en-US" sz="2400" dirty="0">
              <a:solidFill>
                <a:srgbClr val="002060"/>
              </a:solidFill>
              <a:latin typeface="Times New Roman" panose="02020603050405020304" pitchFamily="18" charset="0"/>
              <a:cs typeface="Times New Roman" panose="02020603050405020304" pitchFamily="18" charset="0"/>
            </a:endParaRPr>
          </a:p>
        </p:txBody>
      </p:sp>
      <p:sp>
        <p:nvSpPr>
          <p:cNvPr id="6" name="Rectangle 41">
            <a:extLst>
              <a:ext uri="{FF2B5EF4-FFF2-40B4-BE49-F238E27FC236}">
                <a16:creationId xmlns="" xmlns:a16="http://schemas.microsoft.com/office/drawing/2014/main" id="{D04E0101-E5B1-48B8-A0FF-67F4DC238547}"/>
              </a:ext>
            </a:extLst>
          </p:cNvPr>
          <p:cNvSpPr>
            <a:spLocks noChangeArrowheads="1"/>
          </p:cNvSpPr>
          <p:nvPr/>
        </p:nvSpPr>
        <p:spPr bwMode="auto">
          <a:xfrm>
            <a:off x="6535848" y="428877"/>
            <a:ext cx="2608152"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defTabSz="1279525" eaLnBrk="0" hangingPunct="0">
              <a:defRPr>
                <a:solidFill>
                  <a:schemeClr val="tx1"/>
                </a:solidFill>
                <a:latin typeface="Arial" panose="020B0604020202020204" pitchFamily="34" charset="0"/>
              </a:defRPr>
            </a:lvl1pPr>
            <a:lvl2pPr marL="742950" indent="-285750" defTabSz="1279525" eaLnBrk="0" hangingPunct="0">
              <a:defRPr>
                <a:solidFill>
                  <a:schemeClr val="tx1"/>
                </a:solidFill>
                <a:latin typeface="Arial" panose="020B0604020202020204" pitchFamily="34" charset="0"/>
              </a:defRPr>
            </a:lvl2pPr>
            <a:lvl3pPr marL="1143000" indent="-228600" defTabSz="1279525" eaLnBrk="0" hangingPunct="0">
              <a:defRPr>
                <a:solidFill>
                  <a:schemeClr val="tx1"/>
                </a:solidFill>
                <a:latin typeface="Arial" panose="020B0604020202020204" pitchFamily="34" charset="0"/>
              </a:defRPr>
            </a:lvl3pPr>
            <a:lvl4pPr marL="1600200" indent="-228600" defTabSz="1279525" eaLnBrk="0" hangingPunct="0">
              <a:defRPr>
                <a:solidFill>
                  <a:schemeClr val="tx1"/>
                </a:solidFill>
                <a:latin typeface="Arial" panose="020B0604020202020204" pitchFamily="34" charset="0"/>
              </a:defRPr>
            </a:lvl4pPr>
            <a:lvl5pPr marL="2057400" indent="-228600" defTabSz="1279525" eaLnBrk="0" hangingPunct="0">
              <a:defRPr>
                <a:solidFill>
                  <a:schemeClr val="tx1"/>
                </a:solidFill>
                <a:latin typeface="Arial" panose="020B0604020202020204" pitchFamily="34" charset="0"/>
              </a:defRPr>
            </a:lvl5pPr>
            <a:lvl6pPr marL="2514600" indent="-228600" defTabSz="1279525" eaLnBrk="0" fontAlgn="base" hangingPunct="0">
              <a:spcBef>
                <a:spcPct val="0"/>
              </a:spcBef>
              <a:spcAft>
                <a:spcPct val="0"/>
              </a:spcAft>
              <a:defRPr>
                <a:solidFill>
                  <a:schemeClr val="tx1"/>
                </a:solidFill>
                <a:latin typeface="Arial" panose="020B0604020202020204" pitchFamily="34" charset="0"/>
              </a:defRPr>
            </a:lvl6pPr>
            <a:lvl7pPr marL="2971800" indent="-228600" defTabSz="1279525" eaLnBrk="0" fontAlgn="base" hangingPunct="0">
              <a:spcBef>
                <a:spcPct val="0"/>
              </a:spcBef>
              <a:spcAft>
                <a:spcPct val="0"/>
              </a:spcAft>
              <a:defRPr>
                <a:solidFill>
                  <a:schemeClr val="tx1"/>
                </a:solidFill>
                <a:latin typeface="Arial" panose="020B0604020202020204" pitchFamily="34" charset="0"/>
              </a:defRPr>
            </a:lvl7pPr>
            <a:lvl8pPr marL="3429000" indent="-228600" defTabSz="1279525" eaLnBrk="0" fontAlgn="base" hangingPunct="0">
              <a:spcBef>
                <a:spcPct val="0"/>
              </a:spcBef>
              <a:spcAft>
                <a:spcPct val="0"/>
              </a:spcAft>
              <a:defRPr>
                <a:solidFill>
                  <a:schemeClr val="tx1"/>
                </a:solidFill>
                <a:latin typeface="Arial" panose="020B0604020202020204" pitchFamily="34" charset="0"/>
              </a:defRPr>
            </a:lvl8pPr>
            <a:lvl9pPr marL="3886200" indent="-228600" defTabSz="1279525"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b="1" dirty="0">
                <a:latin typeface="Arial Narrow" panose="020B0606020202030204" pitchFamily="34" charset="0"/>
              </a:rPr>
              <a:t>           GOVERNMENT OF ODISHA</a:t>
            </a:r>
          </a:p>
          <a:p>
            <a:pPr eaLnBrk="1" hangingPunct="1"/>
            <a:endParaRPr lang="en-US" altLang="en-US" sz="200" b="1" dirty="0"/>
          </a:p>
          <a:p>
            <a:pPr eaLnBrk="1" hangingPunct="1"/>
            <a:r>
              <a:rPr lang="en-US" altLang="en-US" sz="1200" b="1" dirty="0">
                <a:latin typeface="Arial Narrow" panose="020B0606020202030204" pitchFamily="34" charset="0"/>
              </a:rPr>
              <a:t>DEPARTMENT OF WATER RESOURCES</a:t>
            </a:r>
          </a:p>
        </p:txBody>
      </p:sp>
      <p:pic>
        <p:nvPicPr>
          <p:cNvPr id="7" name="Picture 6">
            <a:extLst>
              <a:ext uri="{FF2B5EF4-FFF2-40B4-BE49-F238E27FC236}">
                <a16:creationId xmlns="" xmlns:a16="http://schemas.microsoft.com/office/drawing/2014/main" id="{9E1AD7B4-8DA3-47E3-924D-88894DD278AD}"/>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5780353" y="248937"/>
            <a:ext cx="783205" cy="838644"/>
          </a:xfrm>
          <a:prstGeom prst="rect">
            <a:avLst/>
          </a:prstGeom>
        </p:spPr>
      </p:pic>
    </p:spTree>
    <p:extLst>
      <p:ext uri="{BB962C8B-B14F-4D97-AF65-F5344CB8AC3E}">
        <p14:creationId xmlns="" xmlns:p14="http://schemas.microsoft.com/office/powerpoint/2010/main" val="670925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A1BA8DD-0984-4103-9849-1BA1BE6B88BE}"/>
              </a:ext>
            </a:extLst>
          </p:cNvPr>
          <p:cNvSpPr txBox="1"/>
          <p:nvPr/>
        </p:nvSpPr>
        <p:spPr>
          <a:xfrm>
            <a:off x="554182" y="110832"/>
            <a:ext cx="7523018" cy="707886"/>
          </a:xfrm>
          <a:prstGeom prst="rect">
            <a:avLst/>
          </a:prstGeom>
          <a:noFill/>
        </p:spPr>
        <p:txBody>
          <a:bodyPr wrap="square" rtlCol="0">
            <a:spAutoFit/>
          </a:bodyPr>
          <a:lstStyle/>
          <a:p>
            <a:pPr marL="342900" lvl="0" indent="-342900" algn="ctr" defTabSz="914400">
              <a:spcBef>
                <a:spcPts val="1200"/>
              </a:spcBef>
              <a:defRPr/>
            </a:pPr>
            <a:r>
              <a:rPr lang="en-IN" sz="4000" b="1" dirty="0">
                <a:solidFill>
                  <a:srgbClr val="002060"/>
                </a:solidFill>
                <a:latin typeface="Times New Roman" panose="02020603050405020304" pitchFamily="18" charset="0"/>
                <a:ea typeface="Calibri"/>
                <a:cs typeface="Times New Roman" panose="02020603050405020304" pitchFamily="18" charset="0"/>
              </a:rPr>
              <a:t>Over View on Megalift Projects</a:t>
            </a:r>
            <a:endParaRPr lang="en-US" sz="4000" b="1" dirty="0">
              <a:solidFill>
                <a:srgbClr val="002060"/>
              </a:solidFill>
              <a:latin typeface="Times New Roman" panose="02020603050405020304" pitchFamily="18" charset="0"/>
              <a:ea typeface="Calibri"/>
              <a:cs typeface="Times New Roman" panose="02020603050405020304" pitchFamily="18" charset="0"/>
            </a:endParaRPr>
          </a:p>
        </p:txBody>
      </p:sp>
      <p:pic>
        <p:nvPicPr>
          <p:cNvPr id="4" name="Picture 3">
            <a:extLst>
              <a:ext uri="{FF2B5EF4-FFF2-40B4-BE49-F238E27FC236}">
                <a16:creationId xmlns="" xmlns:a16="http://schemas.microsoft.com/office/drawing/2014/main" id="{1AAF413C-3DFA-454E-ACE5-6216161A4CC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8215745" y="0"/>
            <a:ext cx="720436" cy="771431"/>
          </a:xfrm>
          <a:prstGeom prst="rect">
            <a:avLst/>
          </a:prstGeom>
        </p:spPr>
      </p:pic>
      <p:sp>
        <p:nvSpPr>
          <p:cNvPr id="7" name="Rectangle 6">
            <a:extLst>
              <a:ext uri="{FF2B5EF4-FFF2-40B4-BE49-F238E27FC236}">
                <a16:creationId xmlns="" xmlns:a16="http://schemas.microsoft.com/office/drawing/2014/main" id="{6AAC8BA5-D0BB-48AA-BD62-30712419E70E}"/>
              </a:ext>
            </a:extLst>
          </p:cNvPr>
          <p:cNvSpPr/>
          <p:nvPr/>
        </p:nvSpPr>
        <p:spPr>
          <a:xfrm>
            <a:off x="193964" y="841339"/>
            <a:ext cx="8589818" cy="6324808"/>
          </a:xfrm>
          <a:prstGeom prst="rect">
            <a:avLst/>
          </a:prstGeom>
        </p:spPr>
        <p:txBody>
          <a:bodyPr wrap="square">
            <a:spAutoFit/>
          </a:bodyPr>
          <a:lstStyle/>
          <a:p>
            <a:pPr marL="342900" marR="0" lvl="0" indent="-342900" algn="just">
              <a:lnSpc>
                <a:spcPct val="150000"/>
              </a:lnSpc>
              <a:spcBef>
                <a:spcPts val="0"/>
              </a:spcBef>
              <a:spcAft>
                <a:spcPts val="0"/>
              </a:spcAft>
              <a:buFont typeface="Wingdings"/>
              <a:buChar char=""/>
            </a:pPr>
            <a:r>
              <a:rPr lang="en-IN" b="1" dirty="0">
                <a:latin typeface="Times New Roman" panose="02020603050405020304" pitchFamily="18" charset="0"/>
                <a:ea typeface="Calibri"/>
                <a:cs typeface="Times New Roman" panose="02020603050405020304" pitchFamily="18" charset="0"/>
              </a:rPr>
              <a:t>174 nos</a:t>
            </a:r>
            <a:r>
              <a:rPr lang="en-IN" dirty="0">
                <a:latin typeface="Times New Roman" panose="02020603050405020304" pitchFamily="18" charset="0"/>
                <a:ea typeface="Calibri"/>
                <a:cs typeface="Times New Roman" panose="02020603050405020304" pitchFamily="18" charset="0"/>
              </a:rPr>
              <a:t>. of Megalift schemes were identified and grouped into </a:t>
            </a:r>
            <a:r>
              <a:rPr lang="en-IN" b="1" dirty="0">
                <a:latin typeface="Times New Roman" panose="02020603050405020304" pitchFamily="18" charset="0"/>
                <a:ea typeface="Calibri"/>
                <a:cs typeface="Times New Roman" panose="02020603050405020304" pitchFamily="18" charset="0"/>
              </a:rPr>
              <a:t>15 Clusters </a:t>
            </a:r>
            <a:r>
              <a:rPr lang="en-IN" dirty="0">
                <a:latin typeface="Times New Roman" panose="02020603050405020304" pitchFamily="18" charset="0"/>
                <a:ea typeface="Calibri"/>
                <a:cs typeface="Times New Roman" panose="02020603050405020304" pitchFamily="18" charset="0"/>
              </a:rPr>
              <a:t>as per </a:t>
            </a:r>
            <a:r>
              <a:rPr lang="en-IN" b="1" dirty="0">
                <a:latin typeface="Times New Roman" panose="02020603050405020304" pitchFamily="18" charset="0"/>
                <a:ea typeface="Calibri"/>
                <a:cs typeface="Times New Roman" panose="02020603050405020304" pitchFamily="18" charset="0"/>
              </a:rPr>
              <a:t>Pre -Feasibility Study </a:t>
            </a:r>
            <a:r>
              <a:rPr lang="en-IN" dirty="0">
                <a:latin typeface="Times New Roman" panose="02020603050405020304" pitchFamily="18" charset="0"/>
                <a:ea typeface="Calibri"/>
                <a:cs typeface="Times New Roman" panose="02020603050405020304" pitchFamily="18" charset="0"/>
              </a:rPr>
              <a:t>done during 2011-12.</a:t>
            </a:r>
          </a:p>
          <a:p>
            <a:pPr marL="342900" marR="0" lvl="0" indent="-342900" algn="just">
              <a:lnSpc>
                <a:spcPct val="150000"/>
              </a:lnSpc>
              <a:spcBef>
                <a:spcPts val="0"/>
              </a:spcBef>
              <a:spcAft>
                <a:spcPts val="0"/>
              </a:spcAft>
              <a:buFont typeface="Wingdings"/>
              <a:buChar char=""/>
            </a:pPr>
            <a:endParaRPr lang="en-IN" dirty="0">
              <a:latin typeface="Times New Roman" panose="02020603050405020304" pitchFamily="18" charset="0"/>
              <a:ea typeface="Calibri"/>
              <a:cs typeface="Times New Roman" panose="02020603050405020304" pitchFamily="18" charset="0"/>
            </a:endParaRPr>
          </a:p>
          <a:p>
            <a:pPr marL="342900" indent="-342900" algn="just">
              <a:lnSpc>
                <a:spcPct val="150000"/>
              </a:lnSpc>
              <a:buFont typeface="Wingdings"/>
              <a:buChar char=""/>
            </a:pPr>
            <a:r>
              <a:rPr lang="en-IN" dirty="0">
                <a:latin typeface="Times New Roman" panose="02020603050405020304" pitchFamily="18" charset="0"/>
                <a:ea typeface="Calibri"/>
                <a:cs typeface="Times New Roman" panose="02020603050405020304" pitchFamily="18" charset="0"/>
              </a:rPr>
              <a:t>Subsequently additional 24 nos. of schemes including One Cluster with 8 schemes in </a:t>
            </a:r>
            <a:r>
              <a:rPr lang="en-IN" dirty="0" err="1">
                <a:latin typeface="Times New Roman" panose="02020603050405020304" pitchFamily="18" charset="0"/>
                <a:ea typeface="Calibri"/>
                <a:cs typeface="Times New Roman" panose="02020603050405020304" pitchFamily="18" charset="0"/>
              </a:rPr>
              <a:t>Malkangiri</a:t>
            </a:r>
            <a:r>
              <a:rPr lang="en-IN" dirty="0">
                <a:latin typeface="Times New Roman" panose="02020603050405020304" pitchFamily="18" charset="0"/>
                <a:ea typeface="Calibri"/>
                <a:cs typeface="Times New Roman" panose="02020603050405020304" pitchFamily="18" charset="0"/>
              </a:rPr>
              <a:t> district, 01 scheme in Upper Indravati lift project &amp; 02 schemes in </a:t>
            </a:r>
            <a:r>
              <a:rPr lang="en-IN" dirty="0" err="1">
                <a:latin typeface="Times New Roman" panose="02020603050405020304" pitchFamily="18" charset="0"/>
                <a:ea typeface="Calibri"/>
                <a:cs typeface="Times New Roman" panose="02020603050405020304" pitchFamily="18" charset="0"/>
              </a:rPr>
              <a:t>Rengali</a:t>
            </a:r>
            <a:r>
              <a:rPr lang="en-IN" dirty="0">
                <a:latin typeface="Times New Roman" panose="02020603050405020304" pitchFamily="18" charset="0"/>
                <a:ea typeface="Calibri"/>
                <a:cs typeface="Times New Roman" panose="02020603050405020304" pitchFamily="18" charset="0"/>
              </a:rPr>
              <a:t> Right Irrigation Project have been added as per detailed Engineering and field survey and included in different clusters totalling 198 schemes across Odisha. </a:t>
            </a:r>
          </a:p>
          <a:p>
            <a:pPr algn="just">
              <a:lnSpc>
                <a:spcPct val="150000"/>
              </a:lnSpc>
            </a:pPr>
            <a:endParaRPr lang="en-IN" dirty="0">
              <a:latin typeface="Times New Roman" panose="02020603050405020304" pitchFamily="18" charset="0"/>
              <a:ea typeface="Calibri"/>
              <a:cs typeface="Times New Roman" panose="02020603050405020304" pitchFamily="18" charset="0"/>
            </a:endParaRPr>
          </a:p>
          <a:p>
            <a:pPr marL="342900" indent="-342900" algn="just">
              <a:lnSpc>
                <a:spcPct val="150000"/>
              </a:lnSpc>
              <a:buFont typeface="Wingdings"/>
              <a:buChar char=""/>
            </a:pPr>
            <a:r>
              <a:rPr lang="en-IN" dirty="0">
                <a:latin typeface="Times New Roman" panose="02020603050405020304" pitchFamily="18" charset="0"/>
                <a:cs typeface="Times New Roman" panose="02020603050405020304" pitchFamily="18" charset="0"/>
              </a:rPr>
              <a:t>Out of  above , 13 Clusters having 169 schemes under Megalift irrigation Project and  one scheme in Upper Indravati Lift Project altogether 170 nos. Schemes with total ayacut area of 2,32,858 Ha. have been taken up at an estimated cost of </a:t>
            </a:r>
            <a:r>
              <a:rPr lang="en-IN" dirty="0" err="1">
                <a:latin typeface="Times New Roman" panose="02020603050405020304" pitchFamily="18" charset="0"/>
                <a:cs typeface="Times New Roman" panose="02020603050405020304" pitchFamily="18" charset="0"/>
              </a:rPr>
              <a:t>Rs</a:t>
            </a:r>
            <a:r>
              <a:rPr lang="en-IN" dirty="0">
                <a:latin typeface="Times New Roman" panose="02020603050405020304" pitchFamily="18" charset="0"/>
                <a:cs typeface="Times New Roman" panose="02020603050405020304" pitchFamily="18" charset="0"/>
              </a:rPr>
              <a:t>. 6526.65 Cr .</a:t>
            </a:r>
          </a:p>
          <a:p>
            <a:pPr marL="342900" indent="-342900" algn="just">
              <a:lnSpc>
                <a:spcPct val="150000"/>
              </a:lnSpc>
              <a:buFont typeface="Wingdings"/>
              <a:buChar char=""/>
            </a:pPr>
            <a:endParaRPr lang="en-IN"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a:buChar char=""/>
            </a:pPr>
            <a:r>
              <a:rPr lang="en-IN" dirty="0">
                <a:latin typeface="Times New Roman" panose="02020603050405020304" pitchFamily="18" charset="0"/>
                <a:cs typeface="Times New Roman" panose="02020603050405020304" pitchFamily="18" charset="0"/>
              </a:rPr>
              <a:t>Tender  for 28  Projects to be invited shortly  ( </a:t>
            </a:r>
            <a:r>
              <a:rPr lang="en-IN" dirty="0" err="1">
                <a:latin typeface="Times New Roman" panose="02020603050405020304" pitchFamily="18" charset="0"/>
                <a:cs typeface="Times New Roman" panose="02020603050405020304" pitchFamily="18" charset="0"/>
              </a:rPr>
              <a:t>Irr</a:t>
            </a:r>
            <a:r>
              <a:rPr lang="en-IN" dirty="0">
                <a:latin typeface="Times New Roman" panose="02020603050405020304" pitchFamily="18" charset="0"/>
                <a:cs typeface="Times New Roman" panose="02020603050405020304" pitchFamily="18" charset="0"/>
              </a:rPr>
              <a:t>. Benefit- 0.41 lakh ha, Cost-Rs.1234.31 Cr.)</a:t>
            </a:r>
          </a:p>
          <a:p>
            <a:pPr marR="0" lvl="0" algn="just">
              <a:lnSpc>
                <a:spcPct val="150000"/>
              </a:lnSpc>
              <a:spcBef>
                <a:spcPts val="0"/>
              </a:spcBef>
              <a:spcAft>
                <a:spcPts val="0"/>
              </a:spcAft>
            </a:pPr>
            <a:endParaRPr lang="en-IN"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 xmlns:p14="http://schemas.microsoft.com/office/powerpoint/2010/main" val="1800590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 y="144813"/>
            <a:ext cx="8603673" cy="508329"/>
          </a:xfrm>
        </p:spPr>
        <p:txBody>
          <a:bodyPr>
            <a:noAutofit/>
          </a:bodyPr>
          <a:lstStyle/>
          <a:p>
            <a:r>
              <a:rPr lang="en-IN" sz="2000" b="1" dirty="0">
                <a:latin typeface="Times New Roman" panose="02020603050405020304" pitchFamily="18" charset="0"/>
                <a:cs typeface="Times New Roman" panose="02020603050405020304" pitchFamily="18" charset="0"/>
              </a:rPr>
              <a:t>COMMISSIONNING PROGRAMME OF Mega Lift Schemes During FY 2017-18</a:t>
            </a:r>
          </a:p>
        </p:txBody>
      </p:sp>
      <p:pic>
        <p:nvPicPr>
          <p:cNvPr id="4" name="Picture 3">
            <a:extLst>
              <a:ext uri="{FF2B5EF4-FFF2-40B4-BE49-F238E27FC236}">
                <a16:creationId xmlns:a16="http://schemas.microsoft.com/office/drawing/2014/main" xmlns="" id="{2EDE978F-4CE0-4E9F-8B32-473CBE9DFBA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8215745" y="0"/>
            <a:ext cx="720436" cy="771431"/>
          </a:xfrm>
          <a:prstGeom prst="rect">
            <a:avLst/>
          </a:prstGeom>
        </p:spPr>
      </p:pic>
      <p:graphicFrame>
        <p:nvGraphicFramePr>
          <p:cNvPr id="5" name="Table 4"/>
          <p:cNvGraphicFramePr>
            <a:graphicFrameLocks noGrp="1"/>
          </p:cNvGraphicFramePr>
          <p:nvPr/>
        </p:nvGraphicFramePr>
        <p:xfrm>
          <a:off x="258745" y="783044"/>
          <a:ext cx="8689313" cy="5905139"/>
        </p:xfrm>
        <a:graphic>
          <a:graphicData uri="http://schemas.openxmlformats.org/drawingml/2006/table">
            <a:tbl>
              <a:tblPr/>
              <a:tblGrid>
                <a:gridCol w="886948"/>
                <a:gridCol w="1316562"/>
                <a:gridCol w="2365193"/>
                <a:gridCol w="1736938"/>
                <a:gridCol w="1496724"/>
                <a:gridCol w="886948"/>
              </a:tblGrid>
              <a:tr h="471973">
                <a:tc>
                  <a:txBody>
                    <a:bodyPr/>
                    <a:lstStyle/>
                    <a:p>
                      <a:pPr algn="ctr" rtl="0" fontAlgn="ctr"/>
                      <a:r>
                        <a:rPr lang="en-US" sz="1400" b="1" i="0" u="none" strike="noStrike">
                          <a:solidFill>
                            <a:srgbClr val="FFFFFF"/>
                          </a:solidFill>
                          <a:latin typeface="Times New Roman"/>
                        </a:rPr>
                        <a:t>Sl. No.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District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Name of Scheme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Ayacut Area (Ha.)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Month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Cluster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r>
              <a:tr h="241474">
                <a:tc>
                  <a:txBody>
                    <a:bodyPr/>
                    <a:lstStyle/>
                    <a:p>
                      <a:pPr algn="ctr" rtl="0" fontAlgn="ctr"/>
                      <a:r>
                        <a:rPr lang="en-US" sz="1400" b="1" i="0" u="none" strike="noStrike">
                          <a:solidFill>
                            <a:srgbClr val="FFFFFF"/>
                          </a:solidFill>
                          <a:latin typeface="Times New Roman"/>
                        </a:rPr>
                        <a:t>1</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4">
                  <a:txBody>
                    <a:bodyPr/>
                    <a:lstStyle/>
                    <a:p>
                      <a:pPr algn="ctr" rtl="0" fontAlgn="ctr"/>
                      <a:r>
                        <a:rPr lang="en-US" sz="1400" b="0" i="0" u="none" strike="noStrike">
                          <a:solidFill>
                            <a:srgbClr val="000000"/>
                          </a:solidFill>
                          <a:latin typeface="Times New Roman"/>
                        </a:rPr>
                        <a:t>Baragarh</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Jamutpali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1200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2</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Chikhili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3</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Jampali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1320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4</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Tamdei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1400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5</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9">
                  <a:txBody>
                    <a:bodyPr/>
                    <a:lstStyle/>
                    <a:p>
                      <a:pPr algn="ctr" rtl="0" fontAlgn="ctr"/>
                      <a:r>
                        <a:rPr lang="en-US" sz="1400" b="0" i="0" u="none" strike="noStrike">
                          <a:solidFill>
                            <a:srgbClr val="000000"/>
                          </a:solidFill>
                          <a:latin typeface="Times New Roman"/>
                        </a:rPr>
                        <a:t>Bolangir</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Gurujibhata</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6</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Dunguripali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Bhuskimal</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1200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Tandigaon</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9</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Tentulikhunti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10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Mahajanpara</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800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11</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Sasanpali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12</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Siskela</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900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13</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Brahmnipal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14</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4">
                  <a:txBody>
                    <a:bodyPr/>
                    <a:lstStyle/>
                    <a:p>
                      <a:pPr algn="ctr" rtl="0" fontAlgn="ctr"/>
                      <a:r>
                        <a:rPr lang="en-US" sz="1400" b="0" i="0" u="none" strike="noStrike">
                          <a:solidFill>
                            <a:srgbClr val="000000"/>
                          </a:solidFill>
                          <a:latin typeface="Times New Roman"/>
                        </a:rPr>
                        <a:t>Boudh</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Tambasina</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15</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Kantamal</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16</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Tikarpada</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Rekdol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XV</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0" i="0" u="none" strike="noStrike">
                          <a:solidFill>
                            <a:srgbClr val="000000"/>
                          </a:solidFill>
                          <a:latin typeface="Times New Roman"/>
                        </a:rPr>
                        <a:t>Cuttack</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 Chakragarh -II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VI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19</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0" i="0" u="none" strike="noStrike">
                          <a:solidFill>
                            <a:srgbClr val="000000"/>
                          </a:solidFill>
                          <a:latin typeface="Times New Roman"/>
                        </a:rPr>
                        <a:t>Deogarh</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 Masinta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1650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VIII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20</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4">
                  <a:txBody>
                    <a:bodyPr/>
                    <a:lstStyle/>
                    <a:p>
                      <a:pPr algn="ctr" rtl="0" fontAlgn="ctr"/>
                      <a:r>
                        <a:rPr lang="en-US" sz="1400" b="0" i="0" u="none" strike="noStrike">
                          <a:solidFill>
                            <a:srgbClr val="000000"/>
                          </a:solidFill>
                          <a:latin typeface="Times New Roman"/>
                        </a:rPr>
                        <a:t>Gajapati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Bothava </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1102</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Jan’18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21</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Sara</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739</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Jan’18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0498">
                <a:tc>
                  <a:txBody>
                    <a:bodyPr/>
                    <a:lstStyle/>
                    <a:p>
                      <a:pPr algn="ctr" rtl="0" fontAlgn="ctr"/>
                      <a:r>
                        <a:rPr lang="en-US" sz="1400" b="1" i="0" u="none" strike="noStrike">
                          <a:solidFill>
                            <a:srgbClr val="FFFFFF"/>
                          </a:solidFill>
                          <a:latin typeface="Times New Roman"/>
                        </a:rPr>
                        <a:t>22</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Kidigaon-I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1545</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1474">
                <a:tc>
                  <a:txBody>
                    <a:bodyPr/>
                    <a:lstStyle/>
                    <a:p>
                      <a:pPr algn="ctr" rtl="0" fontAlgn="ctr"/>
                      <a:r>
                        <a:rPr lang="en-US" sz="1400" b="1" i="0" u="none" strike="noStrike">
                          <a:solidFill>
                            <a:srgbClr val="FFFFFF"/>
                          </a:solidFill>
                          <a:latin typeface="Times New Roman"/>
                        </a:rPr>
                        <a:t>23</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Kidigaon-II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1301</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dirty="0">
                          <a:solidFill>
                            <a:srgbClr val="000000"/>
                          </a:solidFill>
                          <a:latin typeface="Times New Roman"/>
                        </a:rPr>
                        <a:t>I</a:t>
                      </a:r>
                    </a:p>
                  </a:txBody>
                  <a:tcPr marL="7554" marR="7554" marT="755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xmlns="" val="1514118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48193" y="144813"/>
            <a:ext cx="8355479" cy="508329"/>
          </a:xfrm>
        </p:spPr>
        <p:txBody>
          <a:bodyPr>
            <a:noAutofit/>
          </a:bodyPr>
          <a:lstStyle/>
          <a:p>
            <a:r>
              <a:rPr lang="en-IN" sz="2000" b="1" dirty="0">
                <a:latin typeface="Times New Roman" panose="02020603050405020304" pitchFamily="18" charset="0"/>
                <a:cs typeface="Times New Roman" panose="02020603050405020304" pitchFamily="18" charset="0"/>
              </a:rPr>
              <a:t>COMMISSIONNING PROGRAMME OF  Mega Lift Schemes During FY 2017-18</a:t>
            </a:r>
          </a:p>
        </p:txBody>
      </p:sp>
      <p:pic>
        <p:nvPicPr>
          <p:cNvPr id="4" name="Picture 3">
            <a:extLst>
              <a:ext uri="{FF2B5EF4-FFF2-40B4-BE49-F238E27FC236}">
                <a16:creationId xmlns:a16="http://schemas.microsoft.com/office/drawing/2014/main" xmlns="" id="{ED4A5FA2-484B-451E-B739-94103E609C0F}"/>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8289617" y="1"/>
            <a:ext cx="646564" cy="692330"/>
          </a:xfrm>
          <a:prstGeom prst="rect">
            <a:avLst/>
          </a:prstGeom>
        </p:spPr>
      </p:pic>
      <p:graphicFrame>
        <p:nvGraphicFramePr>
          <p:cNvPr id="5" name="Table 4"/>
          <p:cNvGraphicFramePr>
            <a:graphicFrameLocks noGrp="1"/>
          </p:cNvGraphicFramePr>
          <p:nvPr/>
        </p:nvGraphicFramePr>
        <p:xfrm>
          <a:off x="236054" y="665484"/>
          <a:ext cx="8751192" cy="6142816"/>
        </p:xfrm>
        <a:graphic>
          <a:graphicData uri="http://schemas.openxmlformats.org/drawingml/2006/table">
            <a:tbl>
              <a:tblPr/>
              <a:tblGrid>
                <a:gridCol w="893263"/>
                <a:gridCol w="1325939"/>
                <a:gridCol w="2382037"/>
                <a:gridCol w="1749307"/>
                <a:gridCol w="1507383"/>
                <a:gridCol w="893263"/>
              </a:tblGrid>
              <a:tr h="419930">
                <a:tc>
                  <a:txBody>
                    <a:bodyPr/>
                    <a:lstStyle/>
                    <a:p>
                      <a:pPr algn="ctr" rtl="0" fontAlgn="ctr"/>
                      <a:r>
                        <a:rPr lang="en-US" sz="1400" b="1" i="0" u="none" strike="noStrike" dirty="0">
                          <a:solidFill>
                            <a:srgbClr val="FFFFFF"/>
                          </a:solidFill>
                          <a:latin typeface="Times New Roman"/>
                        </a:rPr>
                        <a:t>Sl. No.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District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Name of Scheme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Ayacut Area (Ha.)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Month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1" i="0" u="none" strike="noStrike">
                          <a:solidFill>
                            <a:srgbClr val="FFFFFF"/>
                          </a:solidFill>
                          <a:latin typeface="Times New Roman"/>
                        </a:rPr>
                        <a:t>Cluster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r>
              <a:tr h="205082">
                <a:tc>
                  <a:txBody>
                    <a:bodyPr/>
                    <a:lstStyle/>
                    <a:p>
                      <a:pPr algn="ctr" rtl="0" fontAlgn="ctr"/>
                      <a:r>
                        <a:rPr lang="en-US" sz="1400" b="1" i="0" u="none" strike="noStrike">
                          <a:solidFill>
                            <a:srgbClr val="FFFFFF"/>
                          </a:solidFill>
                          <a:latin typeface="Times New Roman"/>
                        </a:rPr>
                        <a:t>24</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5">
                  <a:txBody>
                    <a:bodyPr/>
                    <a:lstStyle/>
                    <a:p>
                      <a:pPr algn="ctr" rtl="0" fontAlgn="ctr"/>
                      <a:r>
                        <a:rPr lang="en-US" sz="1400" b="0" i="0" u="none" strike="noStrike" dirty="0" err="1">
                          <a:solidFill>
                            <a:srgbClr val="000000"/>
                          </a:solidFill>
                          <a:latin typeface="Times New Roman"/>
                        </a:rPr>
                        <a:t>Jharsuguda</a:t>
                      </a:r>
                      <a:endParaRPr lang="en-US" sz="1400" b="0" i="0" u="none" strike="noStrike" dirty="0">
                        <a:solidFill>
                          <a:srgbClr val="000000"/>
                        </a:solidFill>
                        <a:latin typeface="Times New Roman"/>
                      </a:endParaRP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Kudabaga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25</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Sodamal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800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Dec’17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26</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Katikula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800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27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Samsingha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1000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28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Renkuli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29</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6">
                  <a:txBody>
                    <a:bodyPr/>
                    <a:lstStyle/>
                    <a:p>
                      <a:pPr algn="ctr" rtl="0" fontAlgn="ctr"/>
                      <a:r>
                        <a:rPr lang="en-US" sz="1400" b="0" i="0" u="none" strike="noStrike">
                          <a:solidFill>
                            <a:srgbClr val="000000"/>
                          </a:solidFill>
                          <a:latin typeface="Times New Roman"/>
                        </a:rPr>
                        <a:t>Kalahandi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Palam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30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Hatikhoja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31</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Chandpur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32</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Chatabandugra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900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33</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Tundla - 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34</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Tundla - 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600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XIV</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35</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400" b="0" i="0" u="none" strike="noStrike">
                          <a:solidFill>
                            <a:srgbClr val="000000"/>
                          </a:solidFill>
                          <a:latin typeface="Times New Roman"/>
                        </a:rPr>
                        <a:t>Kendrapara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Deulatara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1200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XI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36</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2">
                  <a:txBody>
                    <a:bodyPr/>
                    <a:lstStyle/>
                    <a:p>
                      <a:pPr algn="ctr" rtl="0" fontAlgn="ctr"/>
                      <a:r>
                        <a:rPr lang="en-US" sz="1400" b="0" i="0" u="none" strike="noStrike">
                          <a:solidFill>
                            <a:srgbClr val="000000"/>
                          </a:solidFill>
                          <a:latin typeface="Times New Roman"/>
                        </a:rPr>
                        <a:t>Nabrangpur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Dahibhata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999</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37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Nuagam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677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38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4">
                  <a:txBody>
                    <a:bodyPr/>
                    <a:lstStyle/>
                    <a:p>
                      <a:pPr algn="ctr" rtl="0" fontAlgn="ctr"/>
                      <a:r>
                        <a:rPr lang="en-US" sz="1400" b="0" i="0" u="none" strike="noStrike">
                          <a:solidFill>
                            <a:srgbClr val="000000"/>
                          </a:solidFill>
                          <a:latin typeface="Times New Roman"/>
                        </a:rPr>
                        <a:t>Rayagada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Bhimpur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756</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39</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Gadiakhal-II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787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40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Gadiakhal-I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825</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41</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Nuagan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600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42</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8">
                  <a:txBody>
                    <a:bodyPr/>
                    <a:lstStyle/>
                    <a:p>
                      <a:pPr algn="ctr" rtl="0" fontAlgn="ctr"/>
                      <a:r>
                        <a:rPr lang="en-US" sz="1400" b="0" i="0" u="none" strike="noStrike">
                          <a:solidFill>
                            <a:srgbClr val="000000"/>
                          </a:solidFill>
                          <a:latin typeface="Times New Roman"/>
                        </a:rPr>
                        <a:t>Sambalpur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Jankdihi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1300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Oct’17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43</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Sairha</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Nov’17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44</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Budlapali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Dec’17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45</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Chandnimal</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46</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Manapali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Feb’18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47</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Rampila-I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1500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5082">
                <a:tc>
                  <a:txBody>
                    <a:bodyPr/>
                    <a:lstStyle/>
                    <a:p>
                      <a:pPr algn="ctr" rtl="0" fontAlgn="ctr"/>
                      <a:r>
                        <a:rPr lang="en-US" sz="1400" b="1" i="0" u="none" strike="noStrike">
                          <a:solidFill>
                            <a:srgbClr val="FFFFFF"/>
                          </a:solidFill>
                          <a:latin typeface="Times New Roman"/>
                        </a:rPr>
                        <a:t>48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Rampila-II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1700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4847">
                <a:tc>
                  <a:txBody>
                    <a:bodyPr/>
                    <a:lstStyle/>
                    <a:p>
                      <a:pPr algn="ctr" rtl="0" fontAlgn="ctr"/>
                      <a:r>
                        <a:rPr lang="en-US" sz="1400" b="1" i="0" u="none" strike="noStrike">
                          <a:solidFill>
                            <a:srgbClr val="FFFFFF"/>
                          </a:solidFill>
                          <a:latin typeface="Times New Roman"/>
                        </a:rPr>
                        <a:t>49</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400" b="0" i="0" u="none" strike="noStrike">
                          <a:solidFill>
                            <a:srgbClr val="000000"/>
                          </a:solidFill>
                          <a:latin typeface="Times New Roman"/>
                        </a:rPr>
                        <a:t>Nuagan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2000</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a:solidFill>
                            <a:srgbClr val="000000"/>
                          </a:solidFill>
                          <a:latin typeface="Times New Roman"/>
                        </a:rPr>
                        <a:t>Mar’18</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0" i="0" u="none" strike="noStrike" dirty="0">
                          <a:solidFill>
                            <a:srgbClr val="000000"/>
                          </a:solidFill>
                          <a:latin typeface="Times New Roman"/>
                        </a:rPr>
                        <a:t>III</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xmlns="" val="576275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52A0A1CA-A382-4DB9-99DA-09EFBDB09403}"/>
              </a:ext>
            </a:extLst>
          </p:cNvPr>
          <p:cNvSpPr txBox="1">
            <a:spLocks/>
          </p:cNvSpPr>
          <p:nvPr/>
        </p:nvSpPr>
        <p:spPr>
          <a:xfrm>
            <a:off x="65311" y="384805"/>
            <a:ext cx="8325904" cy="56878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IN" sz="2000" b="1" dirty="0">
                <a:latin typeface="Times New Roman" panose="02020603050405020304" pitchFamily="18" charset="0"/>
                <a:cs typeface="Times New Roman" panose="02020603050405020304" pitchFamily="18" charset="0"/>
              </a:rPr>
              <a:t>COMMISSIONNING PROGRAMME OF  Mega Lift Schemes During FY 2017-18</a:t>
            </a:r>
          </a:p>
        </p:txBody>
      </p:sp>
      <p:graphicFrame>
        <p:nvGraphicFramePr>
          <p:cNvPr id="5" name="Table 4">
            <a:extLst>
              <a:ext uri="{FF2B5EF4-FFF2-40B4-BE49-F238E27FC236}">
                <a16:creationId xmlns:a16="http://schemas.microsoft.com/office/drawing/2014/main" xmlns="" id="{2AA09FBA-C6CA-4F42-B86E-F3E72CD28481}"/>
              </a:ext>
            </a:extLst>
          </p:cNvPr>
          <p:cNvGraphicFramePr>
            <a:graphicFrameLocks noGrp="1"/>
          </p:cNvGraphicFramePr>
          <p:nvPr>
            <p:extLst/>
          </p:nvPr>
        </p:nvGraphicFramePr>
        <p:xfrm>
          <a:off x="159327" y="3272681"/>
          <a:ext cx="8562107" cy="3376272"/>
        </p:xfrm>
        <a:graphic>
          <a:graphicData uri="http://schemas.openxmlformats.org/drawingml/2006/table">
            <a:tbl>
              <a:tblPr firstRow="1" firstCol="1" bandRow="1">
                <a:tableStyleId>{5C22544A-7EE6-4342-B048-85BDC9FD1C3A}</a:tableStyleId>
              </a:tblPr>
              <a:tblGrid>
                <a:gridCol w="928421">
                  <a:extLst>
                    <a:ext uri="{9D8B030D-6E8A-4147-A177-3AD203B41FA5}">
                      <a16:colId xmlns:a16="http://schemas.microsoft.com/office/drawing/2014/main" xmlns="" val="20000"/>
                    </a:ext>
                  </a:extLst>
                </a:gridCol>
                <a:gridCol w="2836844">
                  <a:extLst>
                    <a:ext uri="{9D8B030D-6E8A-4147-A177-3AD203B41FA5}">
                      <a16:colId xmlns:a16="http://schemas.microsoft.com/office/drawing/2014/main" xmlns="" val="20001"/>
                    </a:ext>
                  </a:extLst>
                </a:gridCol>
                <a:gridCol w="2321053">
                  <a:extLst>
                    <a:ext uri="{9D8B030D-6E8A-4147-A177-3AD203B41FA5}">
                      <a16:colId xmlns:a16="http://schemas.microsoft.com/office/drawing/2014/main" xmlns="" val="20002"/>
                    </a:ext>
                  </a:extLst>
                </a:gridCol>
                <a:gridCol w="2475789">
                  <a:extLst>
                    <a:ext uri="{9D8B030D-6E8A-4147-A177-3AD203B41FA5}">
                      <a16:colId xmlns:a16="http://schemas.microsoft.com/office/drawing/2014/main" xmlns="" val="20003"/>
                    </a:ext>
                  </a:extLst>
                </a:gridCol>
              </a:tblGrid>
              <a:tr h="583108">
                <a:tc>
                  <a:txBody>
                    <a:bodyPr/>
                    <a:lstStyle/>
                    <a:p>
                      <a:pPr algn="ctr">
                        <a:lnSpc>
                          <a:spcPct val="107000"/>
                        </a:lnSpc>
                        <a:spcAft>
                          <a:spcPts val="0"/>
                        </a:spcAft>
                      </a:pPr>
                      <a:r>
                        <a:rPr lang="en-IN" sz="1900" dirty="0">
                          <a:effectLst/>
                          <a:latin typeface="Times New Roman" panose="02020603050405020304" pitchFamily="18" charset="0"/>
                          <a:cs typeface="Times New Roman" panose="02020603050405020304" pitchFamily="18" charset="0"/>
                        </a:rPr>
                        <a:t>Sl.</a:t>
                      </a:r>
                      <a:br>
                        <a:rPr lang="en-IN" sz="1900" dirty="0">
                          <a:effectLst/>
                          <a:latin typeface="Times New Roman" panose="02020603050405020304" pitchFamily="18" charset="0"/>
                          <a:cs typeface="Times New Roman" panose="02020603050405020304" pitchFamily="18" charset="0"/>
                        </a:rPr>
                      </a:br>
                      <a:r>
                        <a:rPr lang="en-IN" sz="1900" dirty="0">
                          <a:effectLst/>
                          <a:latin typeface="Times New Roman" panose="02020603050405020304" pitchFamily="18" charset="0"/>
                          <a:cs typeface="Times New Roman" panose="02020603050405020304" pitchFamily="18" charset="0"/>
                        </a:rPr>
                        <a:t>No.</a:t>
                      </a:r>
                      <a:endParaRPr lang="en-IN" sz="1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1900" dirty="0">
                          <a:effectLst/>
                          <a:latin typeface="Times New Roman" panose="02020603050405020304" pitchFamily="18" charset="0"/>
                          <a:cs typeface="Times New Roman" panose="02020603050405020304" pitchFamily="18" charset="0"/>
                        </a:rPr>
                        <a:t>Month</a:t>
                      </a:r>
                      <a:endParaRPr lang="en-IN" sz="1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1900" dirty="0">
                          <a:effectLst/>
                          <a:latin typeface="Times New Roman" panose="02020603050405020304" pitchFamily="18" charset="0"/>
                          <a:cs typeface="Times New Roman" panose="02020603050405020304" pitchFamily="18" charset="0"/>
                        </a:rPr>
                        <a:t>No. of Schemes</a:t>
                      </a:r>
                      <a:endParaRPr lang="en-IN" sz="1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1900" dirty="0" err="1">
                          <a:effectLst/>
                          <a:latin typeface="Times New Roman" panose="02020603050405020304" pitchFamily="18" charset="0"/>
                          <a:cs typeface="Times New Roman" panose="02020603050405020304" pitchFamily="18" charset="0"/>
                        </a:rPr>
                        <a:t>Irr</a:t>
                      </a:r>
                      <a:r>
                        <a:rPr lang="en-IN" sz="1900" dirty="0">
                          <a:effectLst/>
                          <a:latin typeface="Times New Roman" panose="02020603050405020304" pitchFamily="18" charset="0"/>
                          <a:cs typeface="Times New Roman" panose="02020603050405020304" pitchFamily="18" charset="0"/>
                        </a:rPr>
                        <a:t>. Potential to be created in (Ha.)</a:t>
                      </a:r>
                      <a:endParaRPr lang="en-IN" sz="1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extLst>
                  <a:ext uri="{0D108BD9-81ED-4DB2-BD59-A6C34878D82A}">
                    <a16:rowId xmlns:a16="http://schemas.microsoft.com/office/drawing/2014/main" xmlns="" val="10000"/>
                  </a:ext>
                </a:extLst>
              </a:tr>
              <a:tr h="368247">
                <a:tc>
                  <a:txBody>
                    <a:bodyPr/>
                    <a:lstStyle/>
                    <a:p>
                      <a:pPr algn="ctr">
                        <a:lnSpc>
                          <a:spcPct val="107000"/>
                        </a:lnSpc>
                        <a:spcAft>
                          <a:spcPts val="0"/>
                        </a:spcAft>
                      </a:pPr>
                      <a:r>
                        <a:rPr lang="en-IN" sz="1800" dirty="0">
                          <a:effectLst/>
                          <a:latin typeface="Times New Roman" panose="02020603050405020304" pitchFamily="18" charset="0"/>
                          <a:cs typeface="Times New Roman" panose="02020603050405020304" pitchFamily="18" charset="0"/>
                        </a:rPr>
                        <a:t>1</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October, 2017</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19</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26400</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1"/>
                  </a:ext>
                </a:extLst>
              </a:tr>
              <a:tr h="388746">
                <a:tc>
                  <a:txBody>
                    <a:bodyPr/>
                    <a:lstStyle/>
                    <a:p>
                      <a:pPr algn="ctr">
                        <a:lnSpc>
                          <a:spcPct val="107000"/>
                        </a:lnSpc>
                        <a:spcAft>
                          <a:spcPts val="0"/>
                        </a:spcAft>
                      </a:pPr>
                      <a:r>
                        <a:rPr lang="en-IN" sz="1800" dirty="0">
                          <a:effectLst/>
                          <a:latin typeface="Times New Roman" panose="02020603050405020304" pitchFamily="18" charset="0"/>
                          <a:cs typeface="Times New Roman" panose="02020603050405020304" pitchFamily="18" charset="0"/>
                        </a:rPr>
                        <a:t>2</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November, 2017</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8</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9700</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2"/>
                  </a:ext>
                </a:extLst>
              </a:tr>
              <a:tr h="368247">
                <a:tc>
                  <a:txBody>
                    <a:bodyPr/>
                    <a:lstStyle/>
                    <a:p>
                      <a:pPr algn="ctr">
                        <a:lnSpc>
                          <a:spcPct val="107000"/>
                        </a:lnSpc>
                        <a:spcAft>
                          <a:spcPts val="0"/>
                        </a:spcAft>
                      </a:pPr>
                      <a:r>
                        <a:rPr lang="en-IN" sz="1800" dirty="0">
                          <a:effectLst/>
                          <a:latin typeface="Times New Roman" panose="02020603050405020304" pitchFamily="18" charset="0"/>
                          <a:cs typeface="Times New Roman" panose="02020603050405020304" pitchFamily="18" charset="0"/>
                        </a:rPr>
                        <a:t>3</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December, 2017</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2</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2300</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3"/>
                  </a:ext>
                </a:extLst>
              </a:tr>
              <a:tr h="368247">
                <a:tc>
                  <a:txBody>
                    <a:bodyPr/>
                    <a:lstStyle/>
                    <a:p>
                      <a:pPr algn="ctr">
                        <a:lnSpc>
                          <a:spcPct val="107000"/>
                        </a:lnSpc>
                        <a:spcAft>
                          <a:spcPts val="0"/>
                        </a:spcAft>
                      </a:pPr>
                      <a:r>
                        <a:rPr lang="en-IN" sz="1800" dirty="0">
                          <a:effectLst/>
                          <a:latin typeface="Times New Roman" panose="02020603050405020304" pitchFamily="18" charset="0"/>
                          <a:cs typeface="Times New Roman" panose="02020603050405020304" pitchFamily="18" charset="0"/>
                        </a:rPr>
                        <a:t>4</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January, 2018</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2</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1841</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4"/>
                  </a:ext>
                </a:extLst>
              </a:tr>
              <a:tr h="368247">
                <a:tc>
                  <a:txBody>
                    <a:bodyPr/>
                    <a:lstStyle/>
                    <a:p>
                      <a:pPr algn="ctr">
                        <a:lnSpc>
                          <a:spcPct val="107000"/>
                        </a:lnSpc>
                        <a:spcAft>
                          <a:spcPts val="0"/>
                        </a:spcAft>
                      </a:pPr>
                      <a:r>
                        <a:rPr lang="en-IN" sz="1800" dirty="0">
                          <a:effectLst/>
                          <a:latin typeface="Times New Roman" panose="02020603050405020304" pitchFamily="18" charset="0"/>
                          <a:cs typeface="Times New Roman" panose="02020603050405020304" pitchFamily="18" charset="0"/>
                        </a:rPr>
                        <a:t>5</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February, 2018</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10</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12608</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5"/>
                  </a:ext>
                </a:extLst>
              </a:tr>
              <a:tr h="368247">
                <a:tc>
                  <a:txBody>
                    <a:bodyPr/>
                    <a:lstStyle/>
                    <a:p>
                      <a:pPr algn="ctr">
                        <a:lnSpc>
                          <a:spcPct val="107000"/>
                        </a:lnSpc>
                        <a:spcAft>
                          <a:spcPts val="0"/>
                        </a:spcAft>
                      </a:pPr>
                      <a:r>
                        <a:rPr lang="en-IN" sz="1800" dirty="0">
                          <a:effectLst/>
                          <a:latin typeface="Times New Roman" panose="02020603050405020304" pitchFamily="18" charset="0"/>
                          <a:cs typeface="Times New Roman" panose="02020603050405020304" pitchFamily="18" charset="0"/>
                        </a:rPr>
                        <a:t>6 </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March, 2018</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14</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IN" sz="2000" dirty="0">
                          <a:effectLst/>
                          <a:latin typeface="Times New Roman" panose="02020603050405020304" pitchFamily="18" charset="0"/>
                          <a:cs typeface="Times New Roman" panose="02020603050405020304" pitchFamily="18" charset="0"/>
                        </a:rPr>
                        <a:t>17052</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6"/>
                  </a:ext>
                </a:extLst>
              </a:tr>
              <a:tr h="526658">
                <a:tc>
                  <a:txBody>
                    <a:bodyPr/>
                    <a:lstStyle/>
                    <a:p>
                      <a:pPr algn="ctr">
                        <a:lnSpc>
                          <a:spcPct val="107000"/>
                        </a:lnSpc>
                        <a:spcAft>
                          <a:spcPts val="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66"/>
                    </a:solidFill>
                  </a:tcPr>
                </a:tc>
                <a:tc>
                  <a:txBody>
                    <a:bodyPr/>
                    <a:lstStyle/>
                    <a:p>
                      <a:pPr algn="ctr">
                        <a:lnSpc>
                          <a:spcPct val="107000"/>
                        </a:lnSpc>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Total </a:t>
                      </a:r>
                      <a:endParaRPr lang="en-IN"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55</a:t>
                      </a:r>
                      <a:endParaRPr lang="en-IN"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69901</a:t>
                      </a:r>
                      <a:endParaRPr lang="en-IN"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7"/>
                  </a:ext>
                </a:extLst>
              </a:tr>
            </a:tbl>
          </a:graphicData>
        </a:graphic>
      </p:graphicFrame>
      <p:sp>
        <p:nvSpPr>
          <p:cNvPr id="3" name="Rectangle 2">
            <a:extLst>
              <a:ext uri="{FF2B5EF4-FFF2-40B4-BE49-F238E27FC236}">
                <a16:creationId xmlns:a16="http://schemas.microsoft.com/office/drawing/2014/main" xmlns="" id="{D965F399-AD8B-4CDE-962F-BADCDB5B9D6F}"/>
              </a:ext>
            </a:extLst>
          </p:cNvPr>
          <p:cNvSpPr/>
          <p:nvPr/>
        </p:nvSpPr>
        <p:spPr>
          <a:xfrm>
            <a:off x="159327" y="2834420"/>
            <a:ext cx="1724891" cy="400110"/>
          </a:xfrm>
          <a:prstGeom prst="rect">
            <a:avLst/>
          </a:prstGeom>
        </p:spPr>
        <p:txBody>
          <a:bodyPr wrap="square">
            <a:spAutoFit/>
          </a:bodyPr>
          <a:lstStyle/>
          <a:p>
            <a:r>
              <a:rPr lang="en-IN" sz="2000" b="1" u="sng" dirty="0">
                <a:latin typeface="Times New Roman" panose="02020603050405020304" pitchFamily="18" charset="0"/>
                <a:cs typeface="Times New Roman" panose="02020603050405020304" pitchFamily="18" charset="0"/>
              </a:rPr>
              <a:t>ABSTRACT</a:t>
            </a:r>
            <a:endParaRPr lang="en-IN" sz="2000" u="sng" dirty="0"/>
          </a:p>
        </p:txBody>
      </p:sp>
      <p:pic>
        <p:nvPicPr>
          <p:cNvPr id="7" name="Picture 6">
            <a:extLst>
              <a:ext uri="{FF2B5EF4-FFF2-40B4-BE49-F238E27FC236}">
                <a16:creationId xmlns:a16="http://schemas.microsoft.com/office/drawing/2014/main" xmlns="" id="{C61E151C-1B4C-4D60-AB38-C3A93CF9208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8361216" y="170135"/>
            <a:ext cx="720436" cy="771431"/>
          </a:xfrm>
          <a:prstGeom prst="rect">
            <a:avLst/>
          </a:prstGeom>
        </p:spPr>
      </p:pic>
      <p:graphicFrame>
        <p:nvGraphicFramePr>
          <p:cNvPr id="8" name="Table 7"/>
          <p:cNvGraphicFramePr>
            <a:graphicFrameLocks noGrp="1"/>
          </p:cNvGraphicFramePr>
          <p:nvPr/>
        </p:nvGraphicFramePr>
        <p:xfrm>
          <a:off x="202836" y="957671"/>
          <a:ext cx="8418649" cy="1885950"/>
        </p:xfrm>
        <a:graphic>
          <a:graphicData uri="http://schemas.openxmlformats.org/drawingml/2006/table">
            <a:tbl>
              <a:tblPr/>
              <a:tblGrid>
                <a:gridCol w="859320"/>
                <a:gridCol w="1275553"/>
                <a:gridCol w="2291520"/>
                <a:gridCol w="1682834"/>
                <a:gridCol w="1450102"/>
                <a:gridCol w="859320"/>
              </a:tblGrid>
              <a:tr h="409575">
                <a:tc>
                  <a:txBody>
                    <a:bodyPr/>
                    <a:lstStyle/>
                    <a:p>
                      <a:pPr algn="ctr" rtl="0" fontAlgn="ctr"/>
                      <a:r>
                        <a:rPr lang="en-US" sz="1200" b="1" i="0" u="none" strike="noStrike" dirty="0">
                          <a:solidFill>
                            <a:srgbClr val="FFFFFF"/>
                          </a:solidFill>
                          <a:latin typeface="Times New Roman"/>
                        </a:rPr>
                        <a:t>Sl. No.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200" b="1" i="0" u="none" strike="noStrike">
                          <a:solidFill>
                            <a:srgbClr val="FFFFFF"/>
                          </a:solidFill>
                          <a:latin typeface="Times New Roman"/>
                        </a:rPr>
                        <a:t>District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200" b="1" i="0" u="none" strike="noStrike">
                          <a:solidFill>
                            <a:srgbClr val="FFFFFF"/>
                          </a:solidFill>
                          <a:latin typeface="Times New Roman"/>
                        </a:rPr>
                        <a:t>Name of Scheme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200" b="1" i="0" u="none" strike="noStrike">
                          <a:solidFill>
                            <a:srgbClr val="FFFFFF"/>
                          </a:solidFill>
                          <a:latin typeface="Times New Roman"/>
                        </a:rPr>
                        <a:t>Ayacut Area (Ha.)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200" b="1" i="0" u="none" strike="noStrike">
                          <a:solidFill>
                            <a:srgbClr val="FFFFFF"/>
                          </a:solidFill>
                          <a:latin typeface="Times New Roman"/>
                        </a:rPr>
                        <a:t>Month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a:txBody>
                    <a:bodyPr/>
                    <a:lstStyle/>
                    <a:p>
                      <a:pPr algn="ctr" rtl="0" fontAlgn="ctr"/>
                      <a:r>
                        <a:rPr lang="en-US" sz="1200" b="1" i="0" u="none" strike="noStrike">
                          <a:solidFill>
                            <a:srgbClr val="FFFFFF"/>
                          </a:solidFill>
                          <a:latin typeface="Times New Roman"/>
                        </a:rPr>
                        <a:t>Cluster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r>
              <a:tr h="200025">
                <a:tc>
                  <a:txBody>
                    <a:bodyPr/>
                    <a:lstStyle/>
                    <a:p>
                      <a:pPr algn="ctr" rtl="0" fontAlgn="ctr"/>
                      <a:r>
                        <a:rPr lang="en-US" sz="1200" b="1" i="0" u="none" strike="noStrike">
                          <a:solidFill>
                            <a:srgbClr val="FFFFFF"/>
                          </a:solidFill>
                          <a:latin typeface="Times New Roman"/>
                        </a:rPr>
                        <a:t>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4">
                  <a:txBody>
                    <a:bodyPr/>
                    <a:lstStyle/>
                    <a:p>
                      <a:pPr algn="ctr" rtl="0" fontAlgn="ctr"/>
                      <a:r>
                        <a:rPr lang="en-US" sz="1200" b="0" i="0" u="none" strike="noStrike">
                          <a:solidFill>
                            <a:srgbClr val="000000"/>
                          </a:solidFill>
                          <a:latin typeface="Times New Roman"/>
                        </a:rPr>
                        <a:t>Subarnapur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Amdahan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800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Oct’17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XV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lgn="ctr" rtl="0" fontAlgn="ctr"/>
                      <a:r>
                        <a:rPr lang="en-US" sz="1200" b="1" i="0" u="none" strike="noStrike">
                          <a:solidFill>
                            <a:srgbClr val="FFFFFF"/>
                          </a:solidFill>
                          <a:latin typeface="Times New Roman"/>
                        </a:rPr>
                        <a:t>51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200" b="0" i="0" u="none" strike="noStrike">
                          <a:solidFill>
                            <a:srgbClr val="000000"/>
                          </a:solidFill>
                          <a:latin typeface="Times New Roman"/>
                        </a:rPr>
                        <a:t>Ainapali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1500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Oct’17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XV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0025">
                <a:tc>
                  <a:txBody>
                    <a:bodyPr/>
                    <a:lstStyle/>
                    <a:p>
                      <a:pPr algn="ctr" rtl="0" fontAlgn="ctr"/>
                      <a:r>
                        <a:rPr lang="en-US" sz="1200" b="1" i="0" u="none" strike="noStrike">
                          <a:solidFill>
                            <a:srgbClr val="FFFFFF"/>
                          </a:solidFill>
                          <a:latin typeface="Times New Roman"/>
                        </a:rPr>
                        <a:t>52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200" b="0" i="0" u="none" strike="noStrike">
                          <a:solidFill>
                            <a:srgbClr val="000000"/>
                          </a:solidFill>
                          <a:latin typeface="Times New Roman"/>
                        </a:rPr>
                        <a:t>Gunjimunda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800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Oct’17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XV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lgn="ctr" rtl="0" fontAlgn="ctr"/>
                      <a:r>
                        <a:rPr lang="en-US" sz="1200" b="1" i="0" u="none" strike="noStrike">
                          <a:solidFill>
                            <a:srgbClr val="FFFFFF"/>
                          </a:solidFill>
                          <a:latin typeface="Times New Roman"/>
                        </a:rPr>
                        <a:t>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200" b="0" i="0" u="none" strike="noStrike">
                          <a:solidFill>
                            <a:srgbClr val="000000"/>
                          </a:solidFill>
                          <a:latin typeface="Times New Roman"/>
                        </a:rPr>
                        <a:t>Pandkimal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1600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Oct’17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XV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0025">
                <a:tc>
                  <a:txBody>
                    <a:bodyPr/>
                    <a:lstStyle/>
                    <a:p>
                      <a:pPr algn="ctr" rtl="0" fontAlgn="ctr"/>
                      <a:r>
                        <a:rPr lang="en-US" sz="1200" b="1" i="0" u="none" strike="noStrike">
                          <a:solidFill>
                            <a:srgbClr val="FFFFFF"/>
                          </a:solidFill>
                          <a:latin typeface="Times New Roman"/>
                        </a:rPr>
                        <a:t>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rowSpan="2">
                  <a:txBody>
                    <a:bodyPr/>
                    <a:lstStyle/>
                    <a:p>
                      <a:pPr algn="ctr" rtl="0" fontAlgn="ctr"/>
                      <a:r>
                        <a:rPr lang="en-US" sz="1200" b="0" i="0" u="none" strike="noStrike">
                          <a:solidFill>
                            <a:srgbClr val="000000"/>
                          </a:solidFill>
                          <a:latin typeface="Times New Roman"/>
                        </a:rPr>
                        <a:t>Sundergarh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Satakuta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600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Mar’18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VIII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lgn="ctr" rtl="0" fontAlgn="ctr"/>
                      <a:r>
                        <a:rPr lang="en-US" sz="1200" b="1" i="0" u="none" strike="noStrike">
                          <a:solidFill>
                            <a:srgbClr val="FFFFFF"/>
                          </a:solidFill>
                          <a:latin typeface="Times New Roman"/>
                        </a:rPr>
                        <a:t>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66"/>
                    </a:solidFill>
                  </a:tcPr>
                </a:tc>
                <a:tc vMerge="1">
                  <a:txBody>
                    <a:bodyPr/>
                    <a:lstStyle/>
                    <a:p>
                      <a:endParaRPr lang="en-US"/>
                    </a:p>
                  </a:txBody>
                  <a:tcPr/>
                </a:tc>
                <a:tc>
                  <a:txBody>
                    <a:bodyPr/>
                    <a:lstStyle/>
                    <a:p>
                      <a:pPr algn="ctr" rtl="0" fontAlgn="ctr"/>
                      <a:r>
                        <a:rPr lang="en-US" sz="1200" b="0" i="0" u="none" strike="noStrike">
                          <a:solidFill>
                            <a:srgbClr val="000000"/>
                          </a:solidFill>
                          <a:latin typeface="Times New Roman"/>
                        </a:rPr>
                        <a:t> Biritola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1500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a:solidFill>
                            <a:srgbClr val="000000"/>
                          </a:solidFill>
                          <a:latin typeface="Times New Roman"/>
                        </a:rPr>
                        <a:t>Mar’18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0" i="0" u="none" strike="noStrike" dirty="0">
                          <a:solidFill>
                            <a:srgbClr val="000000"/>
                          </a:solidFill>
                          <a:latin typeface="Times New Roman"/>
                        </a:rPr>
                        <a:t>VIII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7650">
                <a:tc>
                  <a:txBody>
                    <a:bodyPr/>
                    <a:lstStyle/>
                    <a:p>
                      <a:pPr algn="ctr" rtl="0" fontAlgn="ctr"/>
                      <a:r>
                        <a:rPr lang="en-US" sz="1200" b="1" i="0" u="none" strike="noStrike" dirty="0">
                          <a:solidFill>
                            <a:srgbClr val="000000"/>
                          </a:solidFill>
                          <a:latin typeface="Times New Roman"/>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200" b="1" i="0" u="none" strike="noStrike">
                          <a:solidFill>
                            <a:srgbClr val="000000"/>
                          </a:solidFill>
                          <a:latin typeface="Times New Roman"/>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1" i="0" u="none" strike="noStrike">
                          <a:solidFill>
                            <a:srgbClr val="000000"/>
                          </a:solidFill>
                          <a:latin typeface="Times New Roman"/>
                        </a:rPr>
                        <a:t>55 Schemes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400" b="1" i="0" u="none" strike="noStrike" dirty="0">
                          <a:solidFill>
                            <a:srgbClr val="000000"/>
                          </a:solidFill>
                          <a:latin typeface="Times New Roman"/>
                        </a:rPr>
                        <a:t>69901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l" fontAlgn="b"/>
                      <a:r>
                        <a:rPr lang="en-US" sz="1200" b="0" i="0" u="none" strike="noStrike" dirty="0">
                          <a:solidFill>
                            <a:srgbClr val="000000"/>
                          </a:solidFill>
                          <a:latin typeface="Times New Roman"/>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bl>
          </a:graphicData>
        </a:graphic>
      </p:graphicFrame>
    </p:spTree>
    <p:extLst>
      <p:ext uri="{BB962C8B-B14F-4D97-AF65-F5344CB8AC3E}">
        <p14:creationId xmlns:p14="http://schemas.microsoft.com/office/powerpoint/2010/main" xmlns="" val="4154680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A1BA8DD-0984-4103-9849-1BA1BE6B88BE}"/>
              </a:ext>
            </a:extLst>
          </p:cNvPr>
          <p:cNvSpPr txBox="1"/>
          <p:nvPr/>
        </p:nvSpPr>
        <p:spPr>
          <a:xfrm>
            <a:off x="533400" y="187032"/>
            <a:ext cx="7569200" cy="954107"/>
          </a:xfrm>
          <a:prstGeom prst="rect">
            <a:avLst/>
          </a:prstGeom>
          <a:noFill/>
        </p:spPr>
        <p:txBody>
          <a:bodyPr wrap="square" rtlCol="0">
            <a:spAutoFit/>
          </a:bodyPr>
          <a:lstStyle/>
          <a:p>
            <a:pPr marL="342900" lvl="0" indent="-342900" algn="ctr" defTabSz="914400">
              <a:spcBef>
                <a:spcPts val="1200"/>
              </a:spcBef>
              <a:defRPr/>
            </a:pPr>
            <a:r>
              <a:rPr lang="en-IN" sz="2800" b="1" dirty="0" smtClean="0">
                <a:solidFill>
                  <a:srgbClr val="002060"/>
                </a:solidFill>
                <a:latin typeface="Times New Roman" panose="02020603050405020304" pitchFamily="18" charset="0"/>
                <a:ea typeface="Calibri"/>
                <a:cs typeface="Times New Roman" panose="02020603050405020304" pitchFamily="18" charset="0"/>
              </a:rPr>
              <a:t>DISTRICTWISE ISSUES OF MEGALIFT PROJECTS</a:t>
            </a:r>
          </a:p>
        </p:txBody>
      </p:sp>
      <p:pic>
        <p:nvPicPr>
          <p:cNvPr id="4" name="Picture 3">
            <a:extLst>
              <a:ext uri="{FF2B5EF4-FFF2-40B4-BE49-F238E27FC236}">
                <a16:creationId xmlns="" xmlns:a16="http://schemas.microsoft.com/office/drawing/2014/main" id="{1AAF413C-3DFA-454E-ACE5-6216161A4CC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8102600" y="187032"/>
            <a:ext cx="720436" cy="771431"/>
          </a:xfrm>
          <a:prstGeom prst="rect">
            <a:avLst/>
          </a:prstGeom>
        </p:spPr>
      </p:pic>
      <p:sp>
        <p:nvSpPr>
          <p:cNvPr id="3" name="Rectangle 2"/>
          <p:cNvSpPr/>
          <p:nvPr/>
        </p:nvSpPr>
        <p:spPr>
          <a:xfrm>
            <a:off x="254000" y="1141139"/>
            <a:ext cx="8569036" cy="5544210"/>
          </a:xfrm>
          <a:prstGeom prst="rect">
            <a:avLst/>
          </a:prstGeom>
        </p:spPr>
        <p:txBody>
          <a:bodyPr wrap="square">
            <a:spAutoFit/>
          </a:bodyPr>
          <a:lstStyle/>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sz="1700" dirty="0">
                <a:latin typeface="Times New Roman" panose="02020603050405020304" pitchFamily="18" charset="0"/>
                <a:ea typeface="Calibri" panose="020F0502020204030204" pitchFamily="34" charset="0"/>
                <a:cs typeface="Times New Roman" panose="02020603050405020304" pitchFamily="18" charset="0"/>
              </a:rPr>
              <a:t>In </a:t>
            </a:r>
            <a:r>
              <a:rPr lang="en-US" sz="1700" b="1" dirty="0" err="1">
                <a:latin typeface="Times New Roman" panose="02020603050405020304" pitchFamily="18" charset="0"/>
                <a:ea typeface="Calibri" panose="020F0502020204030204" pitchFamily="34" charset="0"/>
                <a:cs typeface="Times New Roman" panose="02020603050405020304" pitchFamily="18" charset="0"/>
              </a:rPr>
              <a:t>Jamutpali</a:t>
            </a:r>
            <a:r>
              <a:rPr lang="en-US" sz="1700" b="1" dirty="0">
                <a:latin typeface="Times New Roman" panose="02020603050405020304" pitchFamily="18" charset="0"/>
                <a:ea typeface="Calibri" panose="020F0502020204030204" pitchFamily="34" charset="0"/>
                <a:cs typeface="Times New Roman" panose="02020603050405020304" pitchFamily="18" charset="0"/>
              </a:rPr>
              <a:t> scheme</a:t>
            </a:r>
            <a:r>
              <a:rPr lang="en-US" sz="1700" dirty="0">
                <a:latin typeface="Times New Roman" panose="02020603050405020304" pitchFamily="18" charset="0"/>
                <a:ea typeface="Calibri" panose="020F0502020204030204" pitchFamily="34" charset="0"/>
                <a:cs typeface="Times New Roman" panose="02020603050405020304" pitchFamily="18" charset="0"/>
              </a:rPr>
              <a:t>, Villagers of </a:t>
            </a:r>
            <a:r>
              <a:rPr lang="en-US" sz="1700" dirty="0" err="1">
                <a:latin typeface="Times New Roman" panose="02020603050405020304" pitchFamily="18" charset="0"/>
                <a:ea typeface="Calibri" panose="020F0502020204030204" pitchFamily="34" charset="0"/>
                <a:cs typeface="Times New Roman" panose="02020603050405020304" pitchFamily="18" charset="0"/>
              </a:rPr>
              <a:t>Barmunda</a:t>
            </a:r>
            <a:r>
              <a:rPr lang="en-US" sz="1700" dirty="0">
                <a:latin typeface="Times New Roman" panose="02020603050405020304" pitchFamily="18" charset="0"/>
                <a:ea typeface="Calibri" panose="020F0502020204030204" pitchFamily="34" charset="0"/>
                <a:cs typeface="Times New Roman" panose="02020603050405020304" pitchFamily="18" charset="0"/>
              </a:rPr>
              <a:t> of </a:t>
            </a:r>
            <a:r>
              <a:rPr lang="en-US" sz="1700" dirty="0" err="1">
                <a:latin typeface="Times New Roman" panose="02020603050405020304" pitchFamily="18" charset="0"/>
                <a:ea typeface="Calibri" panose="020F0502020204030204" pitchFamily="34" charset="0"/>
                <a:cs typeface="Times New Roman" panose="02020603050405020304" pitchFamily="18" charset="0"/>
              </a:rPr>
              <a:t>Gaisilat</a:t>
            </a:r>
            <a:r>
              <a:rPr lang="en-US" sz="1700" dirty="0">
                <a:latin typeface="Times New Roman" panose="02020603050405020304" pitchFamily="18" charset="0"/>
                <a:ea typeface="Calibri" panose="020F0502020204030204" pitchFamily="34" charset="0"/>
                <a:cs typeface="Times New Roman" panose="02020603050405020304" pitchFamily="18" charset="0"/>
              </a:rPr>
              <a:t> block, </a:t>
            </a:r>
            <a:r>
              <a:rPr lang="en-US" sz="1700"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sz="1700" b="1" u="sng" dirty="0">
                <a:latin typeface="Times New Roman" panose="02020603050405020304" pitchFamily="18" charset="0"/>
                <a:ea typeface="Calibri" panose="020F0502020204030204" pitchFamily="34" charset="0"/>
                <a:cs typeface="Times New Roman" panose="02020603050405020304" pitchFamily="18" charset="0"/>
              </a:rPr>
              <a:t>: BARGARH</a:t>
            </a:r>
            <a:r>
              <a:rPr lang="en-US" sz="1700" dirty="0">
                <a:latin typeface="Times New Roman" panose="02020603050405020304" pitchFamily="18" charset="0"/>
                <a:ea typeface="Calibri" panose="020F0502020204030204" pitchFamily="34" charset="0"/>
                <a:cs typeface="Times New Roman" panose="02020603050405020304" pitchFamily="18" charset="0"/>
              </a:rPr>
              <a:t> are not allowing erection of 40 </a:t>
            </a:r>
            <a:r>
              <a:rPr lang="en-US" sz="1700" dirty="0" err="1">
                <a:latin typeface="Times New Roman" panose="02020603050405020304" pitchFamily="18" charset="0"/>
                <a:ea typeface="Calibri" panose="020F0502020204030204" pitchFamily="34" charset="0"/>
                <a:cs typeface="Times New Roman" panose="02020603050405020304" pitchFamily="18" charset="0"/>
              </a:rPr>
              <a:t>nos.poles</a:t>
            </a:r>
            <a:r>
              <a:rPr lang="en-US" sz="1700" dirty="0">
                <a:latin typeface="Times New Roman" panose="02020603050405020304" pitchFamily="18" charset="0"/>
                <a:ea typeface="Calibri" panose="020F0502020204030204" pitchFamily="34" charset="0"/>
                <a:cs typeface="Times New Roman" panose="02020603050405020304" pitchFamily="18" charset="0"/>
              </a:rPr>
              <a:t>.</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sz="1700" dirty="0">
                <a:latin typeface="Times New Roman" panose="02020603050405020304" pitchFamily="18" charset="0"/>
                <a:ea typeface="Calibri" panose="020F0502020204030204" pitchFamily="34" charset="0"/>
                <a:cs typeface="Times New Roman" panose="02020603050405020304" pitchFamily="18" charset="0"/>
              </a:rPr>
              <a:t>In </a:t>
            </a:r>
            <a:r>
              <a:rPr lang="en-US" sz="1700" b="1" dirty="0" err="1">
                <a:latin typeface="Times New Roman" panose="02020603050405020304" pitchFamily="18" charset="0"/>
                <a:ea typeface="Calibri" panose="020F0502020204030204" pitchFamily="34" charset="0"/>
                <a:cs typeface="Times New Roman" panose="02020603050405020304" pitchFamily="18" charset="0"/>
              </a:rPr>
              <a:t>Agalpur</a:t>
            </a:r>
            <a:r>
              <a:rPr lang="en-US" sz="1700" b="1" dirty="0">
                <a:latin typeface="Times New Roman" panose="02020603050405020304" pitchFamily="18" charset="0"/>
                <a:ea typeface="Calibri" panose="020F0502020204030204" pitchFamily="34" charset="0"/>
                <a:cs typeface="Times New Roman" panose="02020603050405020304" pitchFamily="18" charset="0"/>
              </a:rPr>
              <a:t> &amp; </a:t>
            </a:r>
            <a:r>
              <a:rPr lang="en-US" sz="1700" b="1" dirty="0" err="1">
                <a:latin typeface="Times New Roman" panose="02020603050405020304" pitchFamily="18" charset="0"/>
                <a:ea typeface="Calibri" panose="020F0502020204030204" pitchFamily="34" charset="0"/>
                <a:cs typeface="Times New Roman" panose="02020603050405020304" pitchFamily="18" charset="0"/>
              </a:rPr>
              <a:t>Bharsuja</a:t>
            </a:r>
            <a:r>
              <a:rPr lang="en-US" sz="1700" b="1" dirty="0">
                <a:latin typeface="Times New Roman" panose="02020603050405020304" pitchFamily="18" charset="0"/>
                <a:ea typeface="Calibri" panose="020F0502020204030204" pitchFamily="34" charset="0"/>
                <a:cs typeface="Times New Roman" panose="02020603050405020304" pitchFamily="18" charset="0"/>
              </a:rPr>
              <a:t> scheme</a:t>
            </a:r>
            <a:r>
              <a:rPr lang="en-US" sz="1700" dirty="0">
                <a:latin typeface="Times New Roman" panose="02020603050405020304" pitchFamily="18" charset="0"/>
                <a:ea typeface="Calibri" panose="020F0502020204030204" pitchFamily="34" charset="0"/>
                <a:cs typeface="Times New Roman" panose="02020603050405020304" pitchFamily="18" charset="0"/>
              </a:rPr>
              <a:t> of </a:t>
            </a:r>
            <a:r>
              <a:rPr lang="en-US" sz="1700" dirty="0" err="1">
                <a:latin typeface="Times New Roman" panose="02020603050405020304" pitchFamily="18" charset="0"/>
                <a:ea typeface="Calibri" panose="020F0502020204030204" pitchFamily="34" charset="0"/>
                <a:cs typeface="Times New Roman" panose="02020603050405020304" pitchFamily="18" charset="0"/>
              </a:rPr>
              <a:t>Agalpur</a:t>
            </a:r>
            <a:r>
              <a:rPr lang="en-US" sz="1700" dirty="0">
                <a:latin typeface="Times New Roman" panose="02020603050405020304" pitchFamily="18" charset="0"/>
                <a:ea typeface="Calibri" panose="020F0502020204030204" pitchFamily="34" charset="0"/>
                <a:cs typeface="Times New Roman" panose="02020603050405020304" pitchFamily="18" charset="0"/>
              </a:rPr>
              <a:t> block, </a:t>
            </a:r>
            <a:r>
              <a:rPr lang="en-US" sz="1700"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sz="1700" b="1" u="sng" dirty="0">
                <a:latin typeface="Times New Roman" panose="02020603050405020304" pitchFamily="18" charset="0"/>
                <a:ea typeface="Calibri" panose="020F0502020204030204" pitchFamily="34" charset="0"/>
                <a:cs typeface="Times New Roman" panose="02020603050405020304" pitchFamily="18" charset="0"/>
              </a:rPr>
              <a:t>: BALANGIR, </a:t>
            </a:r>
            <a:r>
              <a:rPr lang="en-US" sz="1700" dirty="0">
                <a:latin typeface="Times New Roman" panose="02020603050405020304" pitchFamily="18" charset="0"/>
                <a:ea typeface="Calibri" panose="020F0502020204030204" pitchFamily="34" charset="0"/>
                <a:cs typeface="Times New Roman" panose="02020603050405020304" pitchFamily="18" charset="0"/>
              </a:rPr>
              <a:t>the available voltage is very less due to which continuous operation is not possible. It will improve only after isolation of </a:t>
            </a:r>
            <a:r>
              <a:rPr lang="en-US" sz="1700" dirty="0" err="1">
                <a:latin typeface="Times New Roman" panose="02020603050405020304" pitchFamily="18" charset="0"/>
                <a:ea typeface="Calibri" panose="020F0502020204030204" pitchFamily="34" charset="0"/>
                <a:cs typeface="Times New Roman" panose="02020603050405020304" pitchFamily="18" charset="0"/>
              </a:rPr>
              <a:t>Gaisalat</a:t>
            </a:r>
            <a:r>
              <a:rPr lang="en-US" sz="1700" dirty="0">
                <a:latin typeface="Times New Roman" panose="02020603050405020304" pitchFamily="18" charset="0"/>
                <a:ea typeface="Calibri" panose="020F0502020204030204" pitchFamily="34" charset="0"/>
                <a:cs typeface="Times New Roman" panose="02020603050405020304" pitchFamily="18" charset="0"/>
              </a:rPr>
              <a:t> Supply from the proposed </a:t>
            </a:r>
            <a:r>
              <a:rPr lang="en-US" sz="1700" dirty="0" err="1">
                <a:latin typeface="Times New Roman" panose="02020603050405020304" pitchFamily="18" charset="0"/>
                <a:ea typeface="Calibri" panose="020F0502020204030204" pitchFamily="34" charset="0"/>
                <a:cs typeface="Times New Roman" panose="02020603050405020304" pitchFamily="18" charset="0"/>
              </a:rPr>
              <a:t>Pathampur</a:t>
            </a:r>
            <a:r>
              <a:rPr lang="en-US" sz="1700" dirty="0">
                <a:latin typeface="Times New Roman" panose="02020603050405020304" pitchFamily="18" charset="0"/>
                <a:ea typeface="Calibri" panose="020F0502020204030204" pitchFamily="34" charset="0"/>
                <a:cs typeface="Times New Roman" panose="02020603050405020304" pitchFamily="18" charset="0"/>
              </a:rPr>
              <a:t> 133 KV sub-station.</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sz="1700" dirty="0">
                <a:latin typeface="Times New Roman" panose="02020603050405020304" pitchFamily="18" charset="0"/>
                <a:ea typeface="Calibri" panose="020F0502020204030204" pitchFamily="34" charset="0"/>
                <a:cs typeface="Times New Roman" panose="02020603050405020304" pitchFamily="18" charset="0"/>
              </a:rPr>
              <a:t>In 10 nos. schemes under cluster XV, </a:t>
            </a:r>
            <a:r>
              <a:rPr lang="en-US" sz="1700"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sz="1700" b="1" u="sng" dirty="0">
                <a:latin typeface="Times New Roman" panose="02020603050405020304" pitchFamily="18" charset="0"/>
                <a:ea typeface="Calibri" panose="020F0502020204030204" pitchFamily="34" charset="0"/>
                <a:cs typeface="Times New Roman" panose="02020603050405020304" pitchFamily="18" charset="0"/>
              </a:rPr>
              <a:t>: BALANGIR, BOUDH &amp; SUBARNAPUR,</a:t>
            </a:r>
            <a:r>
              <a:rPr lang="en-US" sz="1700" dirty="0">
                <a:latin typeface="Times New Roman" panose="02020603050405020304" pitchFamily="18" charset="0"/>
                <a:ea typeface="Calibri" panose="020F0502020204030204" pitchFamily="34" charset="0"/>
                <a:cs typeface="Times New Roman" panose="02020603050405020304" pitchFamily="18" charset="0"/>
              </a:rPr>
              <a:t> Land Owners are not allowing erection of 40 poles from </a:t>
            </a:r>
            <a:r>
              <a:rPr lang="en-US" sz="1700" dirty="0" err="1">
                <a:latin typeface="Times New Roman" panose="02020603050405020304" pitchFamily="18" charset="0"/>
                <a:ea typeface="Calibri" panose="020F0502020204030204" pitchFamily="34" charset="0"/>
                <a:cs typeface="Times New Roman" panose="02020603050405020304" pitchFamily="18" charset="0"/>
              </a:rPr>
              <a:t>Tusura</a:t>
            </a:r>
            <a:r>
              <a:rPr lang="en-US" sz="1700" dirty="0">
                <a:latin typeface="Times New Roman" panose="02020603050405020304" pitchFamily="18" charset="0"/>
                <a:ea typeface="Calibri" panose="020F0502020204030204" pitchFamily="34" charset="0"/>
                <a:cs typeface="Times New Roman" panose="02020603050405020304" pitchFamily="18" charset="0"/>
              </a:rPr>
              <a:t> Grid to MSDSS-8, 9. Collector, </a:t>
            </a:r>
            <a:r>
              <a:rPr lang="en-US" sz="1700" dirty="0" err="1">
                <a:latin typeface="Times New Roman" panose="02020603050405020304" pitchFamily="18" charset="0"/>
                <a:ea typeface="Calibri" panose="020F0502020204030204" pitchFamily="34" charset="0"/>
                <a:cs typeface="Times New Roman" panose="02020603050405020304" pitchFamily="18" charset="0"/>
              </a:rPr>
              <a:t>Balangir</a:t>
            </a:r>
            <a:r>
              <a:rPr lang="en-US" sz="1700" dirty="0">
                <a:latin typeface="Times New Roman" panose="02020603050405020304" pitchFamily="18" charset="0"/>
                <a:ea typeface="Calibri" panose="020F0502020204030204" pitchFamily="34" charset="0"/>
                <a:cs typeface="Times New Roman" panose="02020603050405020304" pitchFamily="18" charset="0"/>
              </a:rPr>
              <a:t> to Intervene.</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sz="1700" dirty="0">
                <a:latin typeface="Times New Roman" panose="02020603050405020304" pitchFamily="18" charset="0"/>
                <a:ea typeface="Calibri" panose="020F0502020204030204" pitchFamily="34" charset="0"/>
                <a:cs typeface="Times New Roman" panose="02020603050405020304" pitchFamily="18" charset="0"/>
              </a:rPr>
              <a:t>In </a:t>
            </a:r>
            <a:r>
              <a:rPr lang="en-US" sz="1700" b="1" dirty="0" err="1">
                <a:latin typeface="Times New Roman" panose="02020603050405020304" pitchFamily="18" charset="0"/>
                <a:ea typeface="Calibri" panose="020F0502020204030204" pitchFamily="34" charset="0"/>
                <a:cs typeface="Times New Roman" panose="02020603050405020304" pitchFamily="18" charset="0"/>
              </a:rPr>
              <a:t>Siskela</a:t>
            </a:r>
            <a:r>
              <a:rPr lang="en-US" sz="1700" b="1" dirty="0">
                <a:latin typeface="Times New Roman" panose="02020603050405020304" pitchFamily="18" charset="0"/>
                <a:ea typeface="Calibri" panose="020F0502020204030204" pitchFamily="34" charset="0"/>
                <a:cs typeface="Times New Roman" panose="02020603050405020304" pitchFamily="18" charset="0"/>
              </a:rPr>
              <a:t> Scheme</a:t>
            </a:r>
            <a:r>
              <a:rPr lang="en-US" sz="1700" dirty="0">
                <a:latin typeface="Times New Roman" panose="02020603050405020304" pitchFamily="18" charset="0"/>
                <a:ea typeface="Calibri" panose="020F0502020204030204" pitchFamily="34" charset="0"/>
                <a:cs typeface="Times New Roman" panose="02020603050405020304" pitchFamily="18" charset="0"/>
              </a:rPr>
              <a:t>, </a:t>
            </a:r>
            <a:r>
              <a:rPr lang="en-US" sz="1700" dirty="0" err="1">
                <a:latin typeface="Times New Roman" panose="02020603050405020304" pitchFamily="18" charset="0"/>
                <a:ea typeface="Calibri" panose="020F0502020204030204" pitchFamily="34" charset="0"/>
                <a:cs typeface="Times New Roman" panose="02020603050405020304" pitchFamily="18" charset="0"/>
              </a:rPr>
              <a:t>Saintala</a:t>
            </a:r>
            <a:r>
              <a:rPr lang="en-US" sz="1700" dirty="0">
                <a:latin typeface="Times New Roman" panose="02020603050405020304" pitchFamily="18" charset="0"/>
                <a:ea typeface="Calibri" panose="020F0502020204030204" pitchFamily="34" charset="0"/>
                <a:cs typeface="Times New Roman" panose="02020603050405020304" pitchFamily="18" charset="0"/>
              </a:rPr>
              <a:t> block under Cluster XIV, </a:t>
            </a:r>
            <a:r>
              <a:rPr lang="en-US" sz="1700"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sz="1700" b="1" u="sng" dirty="0">
                <a:latin typeface="Times New Roman" panose="02020603050405020304" pitchFamily="18" charset="0"/>
                <a:ea typeface="Calibri" panose="020F0502020204030204" pitchFamily="34" charset="0"/>
                <a:cs typeface="Times New Roman" panose="02020603050405020304" pitchFamily="18" charset="0"/>
              </a:rPr>
              <a:t>: BALANGIR, </a:t>
            </a:r>
            <a:r>
              <a:rPr lang="en-US" sz="1700" dirty="0">
                <a:latin typeface="Times New Roman" panose="02020603050405020304" pitchFamily="18" charset="0"/>
                <a:ea typeface="Calibri" panose="020F0502020204030204" pitchFamily="34" charset="0"/>
                <a:cs typeface="Times New Roman" panose="02020603050405020304" pitchFamily="18" charset="0"/>
              </a:rPr>
              <a:t>Land owners are demanding higher compensation. </a:t>
            </a:r>
            <a:r>
              <a:rPr lang="en-US" sz="1700" dirty="0" err="1">
                <a:latin typeface="Times New Roman" panose="02020603050405020304" pitchFamily="18" charset="0"/>
                <a:ea typeface="Calibri" panose="020F0502020204030204" pitchFamily="34" charset="0"/>
                <a:cs typeface="Times New Roman" panose="02020603050405020304" pitchFamily="18" charset="0"/>
              </a:rPr>
              <a:t>Tahasildar</a:t>
            </a:r>
            <a:r>
              <a:rPr lang="en-US" sz="1700" dirty="0">
                <a:latin typeface="Times New Roman" panose="02020603050405020304" pitchFamily="18" charset="0"/>
                <a:ea typeface="Calibri" panose="020F0502020204030204" pitchFamily="34" charset="0"/>
                <a:cs typeface="Times New Roman" panose="02020603050405020304" pitchFamily="18" charset="0"/>
              </a:rPr>
              <a:t> </a:t>
            </a:r>
            <a:r>
              <a:rPr lang="en-US" sz="1700" dirty="0" err="1">
                <a:latin typeface="Times New Roman" panose="02020603050405020304" pitchFamily="18" charset="0"/>
                <a:ea typeface="Calibri" panose="020F0502020204030204" pitchFamily="34" charset="0"/>
                <a:cs typeface="Times New Roman" panose="02020603050405020304" pitchFamily="18" charset="0"/>
              </a:rPr>
              <a:t>Saintala</a:t>
            </a:r>
            <a:r>
              <a:rPr lang="en-US" sz="1700" dirty="0">
                <a:latin typeface="Times New Roman" panose="02020603050405020304" pitchFamily="18" charset="0"/>
                <a:ea typeface="Calibri" panose="020F0502020204030204" pitchFamily="34" charset="0"/>
                <a:cs typeface="Times New Roman" panose="02020603050405020304" pitchFamily="18" charset="0"/>
              </a:rPr>
              <a:t> to intervene regarding partition deed among the land owners.</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800"/>
              </a:spcAft>
              <a:buFont typeface="Wingdings" panose="05000000000000000000" pitchFamily="2" charset="2"/>
              <a:buChar char=""/>
              <a:tabLst>
                <a:tab pos="685800" algn="l"/>
              </a:tabLst>
            </a:pPr>
            <a:r>
              <a:rPr lang="en-US" sz="1700" dirty="0">
                <a:latin typeface="Times New Roman" panose="02020603050405020304" pitchFamily="18" charset="0"/>
                <a:ea typeface="Calibri" panose="020F0502020204030204" pitchFamily="34" charset="0"/>
                <a:cs typeface="Times New Roman" panose="02020603050405020304" pitchFamily="18" charset="0"/>
              </a:rPr>
              <a:t>In </a:t>
            </a:r>
            <a:r>
              <a:rPr lang="en-US" sz="1700" b="1" dirty="0" err="1">
                <a:latin typeface="Times New Roman" panose="02020603050405020304" pitchFamily="18" charset="0"/>
                <a:ea typeface="Calibri" panose="020F0502020204030204" pitchFamily="34" charset="0"/>
                <a:cs typeface="Times New Roman" panose="02020603050405020304" pitchFamily="18" charset="0"/>
              </a:rPr>
              <a:t>Palam</a:t>
            </a:r>
            <a:r>
              <a:rPr lang="en-US" sz="1700" b="1" dirty="0">
                <a:latin typeface="Times New Roman" panose="02020603050405020304" pitchFamily="18" charset="0"/>
                <a:ea typeface="Calibri" panose="020F0502020204030204" pitchFamily="34" charset="0"/>
                <a:cs typeface="Times New Roman" panose="02020603050405020304" pitchFamily="18" charset="0"/>
              </a:rPr>
              <a:t> scheme</a:t>
            </a:r>
            <a:r>
              <a:rPr lang="en-US" sz="1700" dirty="0">
                <a:latin typeface="Times New Roman" panose="02020603050405020304" pitchFamily="18" charset="0"/>
                <a:ea typeface="Calibri" panose="020F0502020204030204" pitchFamily="34" charset="0"/>
                <a:cs typeface="Times New Roman" panose="02020603050405020304" pitchFamily="18" charset="0"/>
              </a:rPr>
              <a:t>, </a:t>
            </a:r>
            <a:r>
              <a:rPr lang="en-US" sz="1700" dirty="0" err="1">
                <a:latin typeface="Times New Roman" panose="02020603050405020304" pitchFamily="18" charset="0"/>
                <a:ea typeface="Calibri" panose="020F0502020204030204" pitchFamily="34" charset="0"/>
                <a:cs typeface="Times New Roman" panose="02020603050405020304" pitchFamily="18" charset="0"/>
              </a:rPr>
              <a:t>Narla</a:t>
            </a:r>
            <a:r>
              <a:rPr lang="en-US" sz="1700" dirty="0">
                <a:latin typeface="Times New Roman" panose="02020603050405020304" pitchFamily="18" charset="0"/>
                <a:ea typeface="Calibri" panose="020F0502020204030204" pitchFamily="34" charset="0"/>
                <a:cs typeface="Times New Roman" panose="02020603050405020304" pitchFamily="18" charset="0"/>
              </a:rPr>
              <a:t> block under Cluster XIV, </a:t>
            </a:r>
            <a:r>
              <a:rPr lang="en-US" sz="1700"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sz="1700" b="1" u="sng" dirty="0">
                <a:latin typeface="Times New Roman" panose="02020603050405020304" pitchFamily="18" charset="0"/>
                <a:ea typeface="Calibri" panose="020F0502020204030204" pitchFamily="34" charset="0"/>
                <a:cs typeface="Times New Roman" panose="02020603050405020304" pitchFamily="18" charset="0"/>
              </a:rPr>
              <a:t>: KALAHANDI, </a:t>
            </a:r>
            <a:r>
              <a:rPr lang="en-US" sz="1700" dirty="0">
                <a:latin typeface="Times New Roman" panose="02020603050405020304" pitchFamily="18" charset="0"/>
                <a:ea typeface="Calibri" panose="020F0502020204030204" pitchFamily="34" charset="0"/>
                <a:cs typeface="Times New Roman" panose="02020603050405020304" pitchFamily="18" charset="0"/>
              </a:rPr>
              <a:t>Villagers of </a:t>
            </a:r>
            <a:r>
              <a:rPr lang="en-US" sz="1700" dirty="0" err="1">
                <a:latin typeface="Times New Roman" panose="02020603050405020304" pitchFamily="18" charset="0"/>
                <a:ea typeface="Calibri" panose="020F0502020204030204" pitchFamily="34" charset="0"/>
                <a:cs typeface="Times New Roman" panose="02020603050405020304" pitchFamily="18" charset="0"/>
              </a:rPr>
              <a:t>Sallebhatta</a:t>
            </a:r>
            <a:r>
              <a:rPr lang="en-US" sz="1700" dirty="0">
                <a:latin typeface="Times New Roman" panose="02020603050405020304" pitchFamily="18" charset="0"/>
                <a:ea typeface="Calibri" panose="020F0502020204030204" pitchFamily="34" charset="0"/>
                <a:cs typeface="Times New Roman" panose="02020603050405020304" pitchFamily="18" charset="0"/>
              </a:rPr>
              <a:t> &amp; </a:t>
            </a:r>
            <a:r>
              <a:rPr lang="en-US" sz="1700" dirty="0" err="1">
                <a:latin typeface="Times New Roman" panose="02020603050405020304" pitchFamily="18" charset="0"/>
                <a:ea typeface="Calibri" panose="020F0502020204030204" pitchFamily="34" charset="0"/>
                <a:cs typeface="Times New Roman" panose="02020603050405020304" pitchFamily="18" charset="0"/>
              </a:rPr>
              <a:t>Khairamala</a:t>
            </a:r>
            <a:r>
              <a:rPr lang="en-US" sz="1700" dirty="0">
                <a:latin typeface="Times New Roman" panose="02020603050405020304" pitchFamily="18" charset="0"/>
                <a:ea typeface="Calibri" panose="020F0502020204030204" pitchFamily="34" charset="0"/>
                <a:cs typeface="Times New Roman" panose="02020603050405020304" pitchFamily="18" charset="0"/>
              </a:rPr>
              <a:t> are not allowing laying of 140 m. Rising Main pipeline. Collector, Kalahandi to Intervene.</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739237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A1BA8DD-0984-4103-9849-1BA1BE6B88BE}"/>
              </a:ext>
            </a:extLst>
          </p:cNvPr>
          <p:cNvSpPr txBox="1"/>
          <p:nvPr/>
        </p:nvSpPr>
        <p:spPr>
          <a:xfrm>
            <a:off x="533400" y="187032"/>
            <a:ext cx="7569200" cy="954107"/>
          </a:xfrm>
          <a:prstGeom prst="rect">
            <a:avLst/>
          </a:prstGeom>
          <a:noFill/>
        </p:spPr>
        <p:txBody>
          <a:bodyPr wrap="square" rtlCol="0">
            <a:spAutoFit/>
          </a:bodyPr>
          <a:lstStyle/>
          <a:p>
            <a:pPr marL="342900" lvl="0" indent="-342900" algn="ctr" defTabSz="914400">
              <a:spcBef>
                <a:spcPts val="1200"/>
              </a:spcBef>
              <a:defRPr/>
            </a:pPr>
            <a:r>
              <a:rPr lang="en-IN" sz="2800" b="1" dirty="0" smtClean="0">
                <a:solidFill>
                  <a:srgbClr val="002060"/>
                </a:solidFill>
                <a:latin typeface="Times New Roman" panose="02020603050405020304" pitchFamily="18" charset="0"/>
                <a:ea typeface="Calibri"/>
                <a:cs typeface="Times New Roman" panose="02020603050405020304" pitchFamily="18" charset="0"/>
              </a:rPr>
              <a:t>DISTRICTWISE ISSUES OF MEGALIFT PROJECTS</a:t>
            </a:r>
          </a:p>
        </p:txBody>
      </p:sp>
      <p:pic>
        <p:nvPicPr>
          <p:cNvPr id="4" name="Picture 3">
            <a:extLst>
              <a:ext uri="{FF2B5EF4-FFF2-40B4-BE49-F238E27FC236}">
                <a16:creationId xmlns="" xmlns:a16="http://schemas.microsoft.com/office/drawing/2014/main" id="{1AAF413C-3DFA-454E-ACE5-6216161A4CC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8102600" y="187032"/>
            <a:ext cx="720436" cy="771431"/>
          </a:xfrm>
          <a:prstGeom prst="rect">
            <a:avLst/>
          </a:prstGeom>
        </p:spPr>
      </p:pic>
      <p:sp>
        <p:nvSpPr>
          <p:cNvPr id="5" name="Rectangle 4"/>
          <p:cNvSpPr/>
          <p:nvPr/>
        </p:nvSpPr>
        <p:spPr>
          <a:xfrm>
            <a:off x="203200" y="1293539"/>
            <a:ext cx="8619836" cy="5033879"/>
          </a:xfrm>
          <a:prstGeom prst="rect">
            <a:avLst/>
          </a:prstGeom>
        </p:spPr>
        <p:txBody>
          <a:bodyPr wrap="square">
            <a:spAutoFit/>
          </a:bodyPr>
          <a:lstStyle/>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In </a:t>
            </a:r>
            <a:r>
              <a:rPr lang="en-US" b="1" dirty="0" err="1">
                <a:latin typeface="Times New Roman" panose="02020603050405020304" pitchFamily="18" charset="0"/>
                <a:ea typeface="Calibri" panose="020F0502020204030204" pitchFamily="34" charset="0"/>
                <a:cs typeface="Times New Roman" panose="02020603050405020304" pitchFamily="18" charset="0"/>
              </a:rPr>
              <a:t>Mahupadar</a:t>
            </a:r>
            <a:r>
              <a:rPr lang="en-US" b="1" dirty="0">
                <a:latin typeface="Times New Roman" panose="02020603050405020304" pitchFamily="18" charset="0"/>
                <a:ea typeface="Calibri" panose="020F0502020204030204" pitchFamily="34" charset="0"/>
                <a:cs typeface="Times New Roman" panose="02020603050405020304" pitchFamily="18" charset="0"/>
              </a:rPr>
              <a:t> Scheme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Mathili</a:t>
            </a:r>
            <a:r>
              <a:rPr lang="en-US" dirty="0">
                <a:latin typeface="Times New Roman" panose="02020603050405020304" pitchFamily="18" charset="0"/>
                <a:ea typeface="Calibri" panose="020F0502020204030204" pitchFamily="34" charset="0"/>
                <a:cs typeface="Times New Roman" panose="02020603050405020304" pitchFamily="18" charset="0"/>
              </a:rPr>
              <a:t> Block under Cluster II, </a:t>
            </a:r>
            <a:r>
              <a:rPr lang="en-US"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b="1" u="sng" dirty="0">
                <a:latin typeface="Times New Roman" panose="02020603050405020304" pitchFamily="18" charset="0"/>
                <a:ea typeface="Calibri" panose="020F0502020204030204" pitchFamily="34" charset="0"/>
                <a:cs typeface="Times New Roman" panose="02020603050405020304" pitchFamily="18" charset="0"/>
              </a:rPr>
              <a:t>: MALKANGIRI, </a:t>
            </a:r>
            <a:r>
              <a:rPr lang="en-US" dirty="0">
                <a:latin typeface="Times New Roman" panose="02020603050405020304" pitchFamily="18" charset="0"/>
                <a:ea typeface="Calibri" panose="020F0502020204030204" pitchFamily="34" charset="0"/>
                <a:cs typeface="Times New Roman" panose="02020603050405020304" pitchFamily="18" charset="0"/>
              </a:rPr>
              <a:t>Due to extremist activities, work could not be started. District Administration to intervene.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In </a:t>
            </a:r>
            <a:r>
              <a:rPr lang="en-US" b="1" dirty="0" err="1">
                <a:latin typeface="Times New Roman" panose="02020603050405020304" pitchFamily="18" charset="0"/>
                <a:ea typeface="Calibri" panose="020F0502020204030204" pitchFamily="34" charset="0"/>
                <a:cs typeface="Times New Roman" panose="02020603050405020304" pitchFamily="18" charset="0"/>
              </a:rPr>
              <a:t>Gobardhanpur</a:t>
            </a:r>
            <a:r>
              <a:rPr lang="en-US" b="1" dirty="0">
                <a:latin typeface="Times New Roman" panose="02020603050405020304" pitchFamily="18" charset="0"/>
                <a:ea typeface="Calibri" panose="020F0502020204030204" pitchFamily="34" charset="0"/>
                <a:cs typeface="Times New Roman" panose="02020603050405020304" pitchFamily="18" charset="0"/>
              </a:rPr>
              <a:t> scheme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Mahakalpada</a:t>
            </a:r>
            <a:r>
              <a:rPr lang="en-US" dirty="0">
                <a:latin typeface="Times New Roman" panose="02020603050405020304" pitchFamily="18" charset="0"/>
                <a:ea typeface="Calibri" panose="020F0502020204030204" pitchFamily="34" charset="0"/>
                <a:cs typeface="Times New Roman" panose="02020603050405020304" pitchFamily="18" charset="0"/>
              </a:rPr>
              <a:t> Block under Cluster XI, </a:t>
            </a:r>
            <a:r>
              <a:rPr lang="en-US"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b="1" u="sng" dirty="0">
                <a:latin typeface="Times New Roman" panose="02020603050405020304" pitchFamily="18" charset="0"/>
                <a:ea typeface="Calibri" panose="020F0502020204030204" pitchFamily="34" charset="0"/>
                <a:cs typeface="Times New Roman" panose="02020603050405020304" pitchFamily="18" charset="0"/>
              </a:rPr>
              <a:t>: KENDRAPADA, </a:t>
            </a:r>
            <a:r>
              <a:rPr lang="en-US" dirty="0">
                <a:latin typeface="Times New Roman" panose="02020603050405020304" pitchFamily="18" charset="0"/>
                <a:ea typeface="Calibri" panose="020F0502020204030204" pitchFamily="34" charset="0"/>
                <a:cs typeface="Times New Roman" panose="02020603050405020304" pitchFamily="18" charset="0"/>
              </a:rPr>
              <a:t>Local miscreants are often creating hindrances in work. Collector, </a:t>
            </a:r>
            <a:r>
              <a:rPr lang="en-US" dirty="0" err="1">
                <a:latin typeface="Times New Roman" panose="02020603050405020304" pitchFamily="18" charset="0"/>
                <a:ea typeface="Calibri" panose="020F0502020204030204" pitchFamily="34" charset="0"/>
                <a:cs typeface="Times New Roman" panose="02020603050405020304" pitchFamily="18" charset="0"/>
              </a:rPr>
              <a:t>Kendrapada</a:t>
            </a:r>
            <a:r>
              <a:rPr lang="en-US" dirty="0">
                <a:latin typeface="Times New Roman" panose="02020603050405020304" pitchFamily="18" charset="0"/>
                <a:ea typeface="Calibri" panose="020F0502020204030204" pitchFamily="34" charset="0"/>
                <a:cs typeface="Times New Roman" panose="02020603050405020304" pitchFamily="18" charset="0"/>
              </a:rPr>
              <a:t> to intervene.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In </a:t>
            </a:r>
            <a:r>
              <a:rPr lang="en-US" b="1" dirty="0" err="1">
                <a:latin typeface="Times New Roman" panose="02020603050405020304" pitchFamily="18" charset="0"/>
                <a:ea typeface="Calibri" panose="020F0502020204030204" pitchFamily="34" charset="0"/>
                <a:cs typeface="Times New Roman" panose="02020603050405020304" pitchFamily="18" charset="0"/>
              </a:rPr>
              <a:t>Baliput</a:t>
            </a:r>
            <a:r>
              <a:rPr lang="en-US" b="1" dirty="0">
                <a:latin typeface="Times New Roman" panose="02020603050405020304" pitchFamily="18" charset="0"/>
                <a:ea typeface="Calibri" panose="020F0502020204030204" pitchFamily="34" charset="0"/>
                <a:cs typeface="Times New Roman" panose="02020603050405020304" pitchFamily="18" charset="0"/>
              </a:rPr>
              <a:t> Scheme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Narsinghpur</a:t>
            </a:r>
            <a:r>
              <a:rPr lang="en-US" dirty="0">
                <a:latin typeface="Times New Roman" panose="02020603050405020304" pitchFamily="18" charset="0"/>
                <a:ea typeface="Calibri" panose="020F0502020204030204" pitchFamily="34" charset="0"/>
                <a:cs typeface="Times New Roman" panose="02020603050405020304" pitchFamily="18" charset="0"/>
              </a:rPr>
              <a:t> Block under Cluster VI, </a:t>
            </a:r>
            <a:r>
              <a:rPr lang="en-US"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b="1" u="sng" dirty="0">
                <a:latin typeface="Times New Roman" panose="02020603050405020304" pitchFamily="18" charset="0"/>
                <a:ea typeface="Calibri" panose="020F0502020204030204" pitchFamily="34" charset="0"/>
                <a:cs typeface="Times New Roman" panose="02020603050405020304" pitchFamily="18" charset="0"/>
              </a:rPr>
              <a:t>: CUTTACK</a:t>
            </a:r>
            <a:r>
              <a:rPr lang="en-US" dirty="0">
                <a:latin typeface="Times New Roman" panose="02020603050405020304" pitchFamily="18" charset="0"/>
                <a:ea typeface="Calibri" panose="020F0502020204030204" pitchFamily="34" charset="0"/>
                <a:cs typeface="Times New Roman" panose="02020603050405020304" pitchFamily="18" charset="0"/>
              </a:rPr>
              <a:t> Clearance for Delivery chamber construction in </a:t>
            </a:r>
            <a:r>
              <a:rPr lang="en-US" dirty="0" err="1">
                <a:latin typeface="Times New Roman" panose="02020603050405020304" pitchFamily="18" charset="0"/>
                <a:ea typeface="Calibri" panose="020F0502020204030204" pitchFamily="34" charset="0"/>
                <a:cs typeface="Times New Roman" panose="02020603050405020304" pitchFamily="18" charset="0"/>
              </a:rPr>
              <a:t>satkosia</a:t>
            </a:r>
            <a:r>
              <a:rPr lang="en-US" dirty="0">
                <a:latin typeface="Times New Roman" panose="02020603050405020304" pitchFamily="18" charset="0"/>
                <a:ea typeface="Calibri" panose="020F0502020204030204" pitchFamily="34" charset="0"/>
                <a:cs typeface="Times New Roman" panose="02020603050405020304" pitchFamily="18" charset="0"/>
              </a:rPr>
              <a:t> reserve forest area is pending with DFO, </a:t>
            </a:r>
            <a:r>
              <a:rPr lang="en-US" dirty="0" err="1">
                <a:latin typeface="Times New Roman" panose="02020603050405020304" pitchFamily="18" charset="0"/>
                <a:ea typeface="Calibri" panose="020F0502020204030204" pitchFamily="34" charset="0"/>
                <a:cs typeface="Times New Roman" panose="02020603050405020304" pitchFamily="18" charset="0"/>
              </a:rPr>
              <a:t>Angul</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6858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16 nos. of Land alienation Proposals, </a:t>
            </a:r>
            <a:r>
              <a:rPr lang="en-US" b="1" u="sng" dirty="0" err="1">
                <a:latin typeface="Times New Roman" panose="02020603050405020304" pitchFamily="18" charset="0"/>
                <a:ea typeface="Calibri" panose="020F0502020204030204" pitchFamily="34" charset="0"/>
                <a:cs typeface="Times New Roman" panose="02020603050405020304" pitchFamily="18" charset="0"/>
              </a:rPr>
              <a:t>Dist</a:t>
            </a:r>
            <a:r>
              <a:rPr lang="en-US" b="1" u="sng" dirty="0">
                <a:latin typeface="Times New Roman" panose="02020603050405020304" pitchFamily="18" charset="0"/>
                <a:ea typeface="Calibri" panose="020F0502020204030204" pitchFamily="34" charset="0"/>
                <a:cs typeface="Times New Roman" panose="02020603050405020304" pitchFamily="18" charset="0"/>
              </a:rPr>
              <a:t>: CUTTACK</a:t>
            </a:r>
            <a:r>
              <a:rPr lang="en-US" dirty="0">
                <a:latin typeface="Times New Roman" panose="02020603050405020304" pitchFamily="18" charset="0"/>
                <a:ea typeface="Calibri" panose="020F0502020204030204" pitchFamily="34" charset="0"/>
                <a:cs typeface="Times New Roman" panose="02020603050405020304" pitchFamily="18" charset="0"/>
              </a:rPr>
              <a:t> is pending with Revenue Authority at different stages. District Administration to intervene.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800"/>
              </a:spcAft>
              <a:buFont typeface="Wingdings" panose="05000000000000000000" pitchFamily="2" charset="2"/>
              <a:buChar char=""/>
              <a:tabLst>
                <a:tab pos="6858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Similarly, Land Alienation proposals of different districts are pending at various stages of District Administration.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886043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Box 4"/>
          <p:cNvSpPr txBox="1">
            <a:spLocks noChangeArrowheads="1"/>
          </p:cNvSpPr>
          <p:nvPr/>
        </p:nvSpPr>
        <p:spPr bwMode="auto">
          <a:xfrm>
            <a:off x="1524000" y="2971800"/>
            <a:ext cx="6400800" cy="57943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IN" sz="3200" b="1" dirty="0">
                <a:solidFill>
                  <a:prstClr val="white"/>
                </a:solidFill>
                <a:latin typeface="Times New Roman" pitchFamily="18" charset="0"/>
                <a:cs typeface="Times New Roman" pitchFamily="18" charset="0"/>
              </a:rPr>
              <a:t>THANK YOU</a:t>
            </a:r>
          </a:p>
        </p:txBody>
      </p:sp>
    </p:spTree>
    <p:extLst>
      <p:ext uri="{BB962C8B-B14F-4D97-AF65-F5344CB8AC3E}">
        <p14:creationId xmlns="" xmlns:p14="http://schemas.microsoft.com/office/powerpoint/2010/main" val="2033628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1236</TotalTime>
  <Words>915</Words>
  <Application>Microsoft Office PowerPoint</Application>
  <PresentationFormat>On-screen Show (4:3)</PresentationFormat>
  <Paragraphs>374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Droplet</vt:lpstr>
      <vt:lpstr>Slide 1</vt:lpstr>
      <vt:lpstr>Slide 2</vt:lpstr>
      <vt:lpstr>COMMISSIONNING PROGRAMME OF Mega Lift Schemes During FY 2017-18</vt:lpstr>
      <vt:lpstr>COMMISSIONNING PROGRAMME OF  Mega Lift Schemes During FY 2017-18</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CHIEF ENGINEER</dc:creator>
  <cp:lastModifiedBy>user</cp:lastModifiedBy>
  <cp:revision>94</cp:revision>
  <cp:lastPrinted>2017-10-27T07:17:58Z</cp:lastPrinted>
  <dcterms:created xsi:type="dcterms:W3CDTF">2017-10-10T04:16:10Z</dcterms:created>
  <dcterms:modified xsi:type="dcterms:W3CDTF">2017-10-27T12:17:56Z</dcterms:modified>
</cp:coreProperties>
</file>