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5" r:id="rId2"/>
    <p:sldId id="430" r:id="rId3"/>
    <p:sldId id="440" r:id="rId4"/>
    <p:sldId id="431" r:id="rId5"/>
    <p:sldId id="444" r:id="rId6"/>
    <p:sldId id="445" r:id="rId7"/>
    <p:sldId id="446" r:id="rId8"/>
    <p:sldId id="44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CD4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2895" autoAdjust="0"/>
  </p:normalViewPr>
  <p:slideViewPr>
    <p:cSldViewPr showGuides="1">
      <p:cViewPr>
        <p:scale>
          <a:sx n="70" d="100"/>
          <a:sy n="70" d="100"/>
        </p:scale>
        <p:origin x="-138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37937-0403-5E4E-84B7-C57A3F2CDDA3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185B2-B2B0-5548-9E22-3C9D439B2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7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B67DC-60BA-4732-B469-C59EF03EB1B7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230CF-1B1F-43B6-B5FC-89EE4269A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253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A93C-BA33-407B-A759-F789F333EA59}" type="datetimeFigureOut">
              <a:rPr lang="en-US" smtClean="0"/>
              <a:pPr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9C37-C59D-4DB9-A135-A64F728EBE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wcdorissa.gov.in/default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dorissa.gov.in/default.asp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dorissa.gov.in/default.asp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dorissa.gov.in/default.asp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cdorissa.gov.in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cdorissa.gov.in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cdorissa.gov.in/defaul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cdorissa.gov.in/default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305800" cy="1828800"/>
          </a:xfrm>
        </p:spPr>
        <p:txBody>
          <a:bodyPr>
            <a:normAutofit/>
          </a:bodyPr>
          <a:lstStyle/>
          <a:p>
            <a:r>
              <a:rPr lang="en-US" b="1" dirty="0" smtClean="0"/>
              <a:t>MAMATA</a:t>
            </a:r>
          </a:p>
        </p:txBody>
      </p:sp>
      <p:pic>
        <p:nvPicPr>
          <p:cNvPr id="6148" name="Picture 6" descr="Women &amp; Child Development Depart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 r="89168"/>
          <a:stretch>
            <a:fillRect/>
          </a:stretch>
        </p:blipFill>
        <p:spPr bwMode="auto">
          <a:xfrm>
            <a:off x="4038600" y="0"/>
            <a:ext cx="1066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/>
          <p:nvPr/>
        </p:nvGrpSpPr>
        <p:grpSpPr>
          <a:xfrm>
            <a:off x="0" y="3265488"/>
            <a:ext cx="9144000" cy="2525712"/>
            <a:chOff x="0" y="3265488"/>
            <a:chExt cx="9144000" cy="2525712"/>
          </a:xfrm>
        </p:grpSpPr>
        <p:pic>
          <p:nvPicPr>
            <p:cNvPr id="6150" name="Picture 7" descr="C:\Users\Sanjib\AppData\Local\Microsoft\Windows\Temporary Internet Files\Content.Outlook\TWSPXX9F\IMG_2601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648200" y="3307056"/>
              <a:ext cx="2133600" cy="2484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7" descr="IMG_2466 copy.jpg"/>
            <p:cNvPicPr>
              <a:picLocks noChangeAspect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667000" y="3307056"/>
              <a:ext cx="1981200" cy="2482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2" descr="banner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0" y="3265488"/>
              <a:ext cx="2743200" cy="2327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E:\CDN\Process Documentation\Photos\Kendrapada Final\KPD Edit HR\Mamta Scheme\_MG_130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6774611" y="3276600"/>
              <a:ext cx="2369389" cy="2311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itle 1"/>
          <p:cNvSpPr txBox="1">
            <a:spLocks/>
          </p:cNvSpPr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rgbClr val="A6EB3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atin typeface="+mj-lt"/>
                <a:ea typeface="+mj-ea"/>
                <a:cs typeface="+mj-cs"/>
              </a:rPr>
              <a:t>Department of Women &amp; Child 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Development and Mission Shakti</a:t>
            </a:r>
            <a:endParaRPr lang="en-US" sz="2400" b="1" dirty="0"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en-US" sz="2400" b="1" dirty="0">
                <a:latin typeface="+mj-lt"/>
                <a:ea typeface="+mj-ea"/>
                <a:cs typeface="+mj-cs"/>
              </a:rPr>
              <a:t>Government of Odisha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056785" cy="56356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MAMATA/ IGMSY scheme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Women &amp; Child Development Departmen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 r="89168"/>
          <a:stretch>
            <a:fillRect/>
          </a:stretch>
        </p:blipFill>
        <p:spPr bwMode="auto">
          <a:xfrm>
            <a:off x="161554" y="25149"/>
            <a:ext cx="882054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Lenovo\Downloads\wcd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1059596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5960100"/>
              </p:ext>
            </p:extLst>
          </p:nvPr>
        </p:nvGraphicFramePr>
        <p:xfrm>
          <a:off x="304800" y="1066800"/>
          <a:ext cx="8458200" cy="472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526"/>
                <a:gridCol w="5670674"/>
              </a:tblGrid>
              <a:tr h="2854999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2011-2016</a:t>
                      </a:r>
                      <a:endParaRPr lang="en-IN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IN" sz="18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Mamata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(28 districts)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IGMSY ( </a:t>
                      </a:r>
                      <a:r>
                        <a:rPr lang="en-IN" sz="18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Bargarh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IN" sz="18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Sundergarh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) – </a:t>
                      </a:r>
                      <a:r>
                        <a:rPr lang="en-IN" sz="18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GoI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</a:t>
                      </a:r>
                      <a:r>
                        <a:rPr lang="en-IN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child, 2</a:t>
                      </a:r>
                      <a:r>
                        <a:rPr lang="en-IN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child and PVTG additional Children)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69401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onwards</a:t>
                      </a:r>
                      <a:endParaRPr lang="en-IN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IN" sz="18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Mamata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(30 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districts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1</a:t>
                      </a:r>
                      <a:r>
                        <a:rPr lang="en-IN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child,  2</a:t>
                      </a:r>
                      <a:r>
                        <a:rPr lang="en-IN" sz="1800" b="1" baseline="30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child and PVTG additional children)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Year wise coverage under MAMATA/ IGMSY scheme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1802216"/>
              </p:ext>
            </p:extLst>
          </p:nvPr>
        </p:nvGraphicFramePr>
        <p:xfrm>
          <a:off x="457201" y="914401"/>
          <a:ext cx="8077200" cy="5181598"/>
        </p:xfrm>
        <a:graphic>
          <a:graphicData uri="http://schemas.openxmlformats.org/drawingml/2006/table">
            <a:tbl>
              <a:tblPr/>
              <a:tblGrid>
                <a:gridCol w="697190"/>
                <a:gridCol w="1207809"/>
                <a:gridCol w="2278141"/>
                <a:gridCol w="2244611"/>
                <a:gridCol w="1649449"/>
              </a:tblGrid>
              <a:tr h="892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Sl. 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Beneficiaries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Fund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released</a:t>
                      </a:r>
                    </a:p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(in crores)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Beneficiaries Exited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25.27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512779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168.90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3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464489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233.27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463922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454095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216.08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390220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511601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280.13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595146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1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477930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254.72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534297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9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353377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193.08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351359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2942244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1371.48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2439086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6" descr="Women &amp; Child Development Departmen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 r="89168"/>
          <a:stretch>
            <a:fillRect/>
          </a:stretch>
        </p:blipFill>
        <p:spPr bwMode="auto">
          <a:xfrm>
            <a:off x="161554" y="25149"/>
            <a:ext cx="882054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Lenovo\Downloads\wcd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1059596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5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Progress under MAMATA/ IGMSY scheme during 2017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0229757"/>
              </p:ext>
            </p:extLst>
          </p:nvPr>
        </p:nvGraphicFramePr>
        <p:xfrm>
          <a:off x="228600" y="990599"/>
          <a:ext cx="8610600" cy="5181601"/>
        </p:xfrm>
        <a:graphic>
          <a:graphicData uri="http://schemas.openxmlformats.org/drawingml/2006/table">
            <a:tbl>
              <a:tblPr/>
              <a:tblGrid>
                <a:gridCol w="1094680"/>
                <a:gridCol w="4672421"/>
                <a:gridCol w="2843499"/>
              </a:tblGrid>
              <a:tr h="8055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1st installment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353377</a:t>
                      </a:r>
                    </a:p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(Old- 110289 + New-243088)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5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2nd installment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250867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3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3rd installment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308500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5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4th installment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351359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Fund released to beneficiaries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193.08 crore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Fund released towards incentives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8.05 crore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6" descr="Women &amp; Child Development Departmen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 r="89168"/>
          <a:stretch>
            <a:fillRect/>
          </a:stretch>
        </p:blipFill>
        <p:spPr bwMode="auto">
          <a:xfrm>
            <a:off x="161554" y="25149"/>
            <a:ext cx="752846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Lenovo\Downloads\wcd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904381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6825952" cy="56207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Progress in last 03 years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7865794"/>
              </p:ext>
            </p:extLst>
          </p:nvPr>
        </p:nvGraphicFramePr>
        <p:xfrm>
          <a:off x="323524" y="988215"/>
          <a:ext cx="8640963" cy="5918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775"/>
                <a:gridCol w="1655550"/>
                <a:gridCol w="1026273"/>
                <a:gridCol w="1026273"/>
                <a:gridCol w="1026273"/>
                <a:gridCol w="1026273"/>
                <a:gridCol w="1026273"/>
                <a:gridCol w="1026273"/>
              </a:tblGrid>
              <a:tr h="870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err="1">
                          <a:effectLst/>
                        </a:rPr>
                        <a:t>Sl</a:t>
                      </a:r>
                      <a:r>
                        <a:rPr lang="en-IN" sz="2000" b="1" u="none" strike="noStrike" dirty="0">
                          <a:effectLst/>
                        </a:rPr>
                        <a:t> No.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DISTRICT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Beneficiaries covered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Fund released</a:t>
                      </a:r>
                      <a:br>
                        <a:rPr lang="en-IN" sz="2000" b="1" u="none" strike="noStrike" dirty="0">
                          <a:effectLst/>
                        </a:rPr>
                      </a:br>
                      <a:r>
                        <a:rPr lang="en-IN" sz="2000" b="1" u="none" strike="noStrike" dirty="0">
                          <a:effectLst/>
                        </a:rPr>
                        <a:t>(In </a:t>
                      </a:r>
                      <a:r>
                        <a:rPr lang="en-IN" sz="2000" b="1" u="none" strike="noStrike" dirty="0" err="1">
                          <a:effectLst/>
                        </a:rPr>
                        <a:t>Crores</a:t>
                      </a:r>
                      <a:r>
                        <a:rPr lang="en-IN" sz="2000" b="1" u="none" strike="noStrike" dirty="0">
                          <a:effectLst/>
                        </a:rPr>
                        <a:t>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39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2016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</a:rPr>
                        <a:t>2017 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2016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</a:rPr>
                        <a:t>2017 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 dirty="0">
                          <a:effectLst/>
                        </a:rPr>
                        <a:t>ANGUL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14380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16192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11392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8.05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8.79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6.23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BALASORE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25772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29393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22006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15.16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15.49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12.13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BARGARH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17827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15957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11109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9.36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8.53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5.80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4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BHADRAK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25582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13530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20491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14.39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8.27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10.02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BOLANGIR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20431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18656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12248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11.25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10.15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7.01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BOUDH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5739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4949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3156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2.92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2.79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1.69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CUTTACK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29612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28023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15926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16.32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14.41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10.07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8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DEOGARH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3570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3910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4000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2.08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1.92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1.74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9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DHENKANAL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17955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14853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11842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9.01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7.60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6.02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10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u="none" strike="noStrike">
                          <a:effectLst/>
                        </a:rPr>
                        <a:t>GAJAPATI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6957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6775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5236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3.56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>
                          <a:effectLst/>
                        </a:rPr>
                        <a:t>3.47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>
                          <a:effectLst/>
                        </a:rPr>
                        <a:t>2.80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Women &amp; Child Development Depart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 r="89168"/>
          <a:stretch>
            <a:fillRect/>
          </a:stretch>
        </p:blipFill>
        <p:spPr bwMode="auto">
          <a:xfrm>
            <a:off x="161554" y="25149"/>
            <a:ext cx="752846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Lenovo\Downloads\wcd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904381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62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6825952" cy="56207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Progress in last 03 years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0080383"/>
              </p:ext>
            </p:extLst>
          </p:nvPr>
        </p:nvGraphicFramePr>
        <p:xfrm>
          <a:off x="323524" y="988215"/>
          <a:ext cx="8640963" cy="6023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775"/>
                <a:gridCol w="1655550"/>
                <a:gridCol w="1026273"/>
                <a:gridCol w="1026273"/>
                <a:gridCol w="1026273"/>
                <a:gridCol w="1026273"/>
                <a:gridCol w="1026273"/>
                <a:gridCol w="1026273"/>
              </a:tblGrid>
              <a:tr h="870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err="1">
                          <a:effectLst/>
                        </a:rPr>
                        <a:t>Sl</a:t>
                      </a:r>
                      <a:r>
                        <a:rPr lang="en-IN" sz="2000" b="1" u="none" strike="noStrike" dirty="0">
                          <a:effectLst/>
                        </a:rPr>
                        <a:t> No.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DISTRICT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Beneficiaries covered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Fund released</a:t>
                      </a:r>
                      <a:br>
                        <a:rPr lang="en-IN" sz="2000" b="1" u="none" strike="noStrike" dirty="0">
                          <a:effectLst/>
                        </a:rPr>
                      </a:br>
                      <a:r>
                        <a:rPr lang="en-IN" sz="2000" b="1" u="none" strike="noStrike" dirty="0">
                          <a:effectLst/>
                        </a:rPr>
                        <a:t>(In </a:t>
                      </a:r>
                      <a:r>
                        <a:rPr lang="en-IN" sz="2000" b="1" u="none" strike="noStrike" dirty="0" err="1">
                          <a:effectLst/>
                        </a:rPr>
                        <a:t>Crores</a:t>
                      </a:r>
                      <a:r>
                        <a:rPr lang="en-IN" sz="2000" b="1" u="none" strike="noStrike" dirty="0">
                          <a:effectLst/>
                        </a:rPr>
                        <a:t>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39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2016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</a:rPr>
                        <a:t>2017(till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2016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</a:rPr>
                        <a:t>2017(till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GANJAM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43038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41273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JAGATSINGHPUR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JAJPUR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JHARSUGUDA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KALAHANDI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KANDHAMAL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KENDRAPARA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KEONJHAR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KHURDA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KORAPUT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Women &amp; Child Development Depart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 r="89168"/>
          <a:stretch>
            <a:fillRect/>
          </a:stretch>
        </p:blipFill>
        <p:spPr bwMode="auto">
          <a:xfrm>
            <a:off x="161554" y="25149"/>
            <a:ext cx="752846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Lenovo\Downloads\wcd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904381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59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6825952" cy="56207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Progress in last 03 years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0353639"/>
              </p:ext>
            </p:extLst>
          </p:nvPr>
        </p:nvGraphicFramePr>
        <p:xfrm>
          <a:off x="323524" y="836712"/>
          <a:ext cx="8640963" cy="6102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775"/>
                <a:gridCol w="1655550"/>
                <a:gridCol w="1026273"/>
                <a:gridCol w="1026273"/>
                <a:gridCol w="1026273"/>
                <a:gridCol w="1026273"/>
                <a:gridCol w="1026273"/>
                <a:gridCol w="1026273"/>
              </a:tblGrid>
              <a:tr h="5685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err="1">
                          <a:effectLst/>
                        </a:rPr>
                        <a:t>Sl</a:t>
                      </a:r>
                      <a:r>
                        <a:rPr lang="en-IN" sz="2000" b="1" u="none" strike="noStrike" dirty="0">
                          <a:effectLst/>
                        </a:rPr>
                        <a:t> No.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DISTRICT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Beneficiaries covered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Fund released</a:t>
                      </a:r>
                      <a:br>
                        <a:rPr lang="en-IN" sz="2000" b="1" u="none" strike="noStrike" dirty="0">
                          <a:effectLst/>
                        </a:rPr>
                      </a:br>
                      <a:r>
                        <a:rPr lang="en-IN" sz="2000" b="1" u="none" strike="noStrike" dirty="0">
                          <a:effectLst/>
                        </a:rPr>
                        <a:t>(In </a:t>
                      </a:r>
                      <a:r>
                        <a:rPr lang="en-IN" sz="2000" b="1" u="none" strike="noStrike" dirty="0" err="1">
                          <a:effectLst/>
                        </a:rPr>
                        <a:t>Crores</a:t>
                      </a:r>
                      <a:r>
                        <a:rPr lang="en-IN" sz="2000" b="1" u="none" strike="noStrike" dirty="0">
                          <a:effectLst/>
                        </a:rPr>
                        <a:t>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39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2016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</a:rPr>
                        <a:t>2017(till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>
                          <a:effectLst/>
                        </a:rPr>
                        <a:t>2015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</a:rPr>
                        <a:t>2016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smtClean="0">
                          <a:effectLst/>
                        </a:rPr>
                        <a:t>2017(till date)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MALKANGIRI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MAYURBHANJ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NAWARANGPUR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NAYAGARH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NUAPADA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17603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RAYAGADA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SAMBALPUR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SUBARNAPUR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SUNDERGARH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20639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511601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477930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353377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254.722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Women &amp; Child Development Depart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 r="89168"/>
          <a:stretch>
            <a:fillRect/>
          </a:stretch>
        </p:blipFill>
        <p:spPr bwMode="auto">
          <a:xfrm>
            <a:off x="161554" y="25149"/>
            <a:ext cx="752846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Lenovo\Downloads\wcd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904381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515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Action Points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554" y="1219200"/>
            <a:ext cx="8843220" cy="4906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Ensure 100 % coverage of all pending beneficiaries through effective monitoring regularly.</a:t>
            </a:r>
          </a:p>
          <a:p>
            <a:pPr algn="just">
              <a:lnSpc>
                <a:spcPct val="150000"/>
              </a:lnSpc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Project wise analysis may be done on coverage of new beneficiaries of MAMATA scheme.</a:t>
            </a:r>
          </a:p>
          <a:p>
            <a:pPr algn="just">
              <a:lnSpc>
                <a:spcPct val="150000"/>
              </a:lnSpc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Expedite the collection of applications from field as the AWWs have already resumed their duty.</a:t>
            </a:r>
          </a:p>
          <a:p>
            <a:pPr algn="just">
              <a:lnSpc>
                <a:spcPct val="150000"/>
              </a:lnSpc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ssues related to inoperative bank accounts, generation of RCH number, gaps in fulfilling conditions etc. may be addressed timely by involving bankers, Health dept. officials etc.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Women &amp; Child Development Depart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 r="89168"/>
          <a:stretch>
            <a:fillRect/>
          </a:stretch>
        </p:blipFill>
        <p:spPr bwMode="auto">
          <a:xfrm>
            <a:off x="161554" y="25149"/>
            <a:ext cx="752846" cy="8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Lenovo\Downloads\wcd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3" y="10863"/>
            <a:ext cx="904381" cy="8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398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565</Words>
  <Application>Microsoft Office PowerPoint</Application>
  <PresentationFormat>On-screen Show (4:3)</PresentationFormat>
  <Paragraphs>361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MAMATA</vt:lpstr>
      <vt:lpstr>MAMATA/ IGMSY scheme</vt:lpstr>
      <vt:lpstr>Year wise coverage under MAMATA/ IGMSY scheme</vt:lpstr>
      <vt:lpstr>Progress under MAMATA/ IGMSY scheme during 2017</vt:lpstr>
      <vt:lpstr>Progress in last 03 years</vt:lpstr>
      <vt:lpstr>Progress in last 03 years</vt:lpstr>
      <vt:lpstr>Progress in last 03 years</vt:lpstr>
      <vt:lpstr>Action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MAMATA</dc:title>
  <dc:creator>Sanjib</dc:creator>
  <cp:lastModifiedBy>110081476031</cp:lastModifiedBy>
  <cp:revision>233</cp:revision>
  <cp:lastPrinted>2013-07-15T10:20:30Z</cp:lastPrinted>
  <dcterms:created xsi:type="dcterms:W3CDTF">2013-02-22T12:19:07Z</dcterms:created>
  <dcterms:modified xsi:type="dcterms:W3CDTF">2017-10-28T04:06:38Z</dcterms:modified>
</cp:coreProperties>
</file>