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4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963D-D0BC-4B63-ACF3-0CE56C7FCDE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07D4C-E28C-4E84-AE76-01495A5B698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6652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01DD-3C2E-4AA5-B1A1-A59E98802A6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8FD3-0390-498C-B093-B9E3B05CF9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908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01DD-3C2E-4AA5-B1A1-A59E98802A6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8FD3-0390-498C-B093-B9E3B05CF9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924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01DD-3C2E-4AA5-B1A1-A59E98802A6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8FD3-0390-498C-B093-B9E3B05CF9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916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01DD-3C2E-4AA5-B1A1-A59E98802A6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8FD3-0390-498C-B093-B9E3B05CF9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640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01DD-3C2E-4AA5-B1A1-A59E98802A6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8FD3-0390-498C-B093-B9E3B05CF9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219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01DD-3C2E-4AA5-B1A1-A59E98802A6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8FD3-0390-498C-B093-B9E3B05CF9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324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01DD-3C2E-4AA5-B1A1-A59E98802A6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8FD3-0390-498C-B093-B9E3B05CF9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00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01DD-3C2E-4AA5-B1A1-A59E98802A6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8FD3-0390-498C-B093-B9E3B05CF9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896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01DD-3C2E-4AA5-B1A1-A59E98802A6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8FD3-0390-498C-B093-B9E3B05CF9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565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01DD-3C2E-4AA5-B1A1-A59E98802A6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8FD3-0390-498C-B093-B9E3B05CF9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67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01DD-3C2E-4AA5-B1A1-A59E98802A6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8FD3-0390-498C-B093-B9E3B05CF9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482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A01DD-3C2E-4AA5-B1A1-A59E98802A6D}" type="datetimeFigureOut">
              <a:rPr lang="en-IN" smtClean="0"/>
              <a:pPr/>
              <a:t>28-10-2017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8FD3-0390-498C-B093-B9E3B05CF9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833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IN" sz="6000" dirty="0" smtClean="0"/>
          </a:p>
          <a:p>
            <a:pPr marL="0" indent="0" algn="ctr">
              <a:buNone/>
            </a:pPr>
            <a:r>
              <a:rPr lang="en-IN" sz="6000" dirty="0" smtClean="0"/>
              <a:t>UNIVERSAL HOUSEHOLD ELECTRIFICATION</a:t>
            </a:r>
          </a:p>
          <a:p>
            <a:pPr marL="0" indent="0" algn="ctr">
              <a:buNone/>
            </a:pPr>
            <a:r>
              <a:rPr lang="en-IN" sz="6000" dirty="0" smtClean="0"/>
              <a:t>SPECIAL DRIVE</a:t>
            </a:r>
          </a:p>
        </p:txBody>
      </p:sp>
    </p:spTree>
    <p:extLst>
      <p:ext uri="{BB962C8B-B14F-4D97-AF65-F5344CB8AC3E}">
        <p14:creationId xmlns:p14="http://schemas.microsoft.com/office/powerpoint/2010/main" val="111930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RURAL ELECTRIFICATION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506369"/>
              </p:ext>
            </p:extLst>
          </p:nvPr>
        </p:nvGraphicFramePr>
        <p:xfrm>
          <a:off x="374651" y="1124744"/>
          <a:ext cx="8754601" cy="5371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91"/>
                <a:gridCol w="1248108"/>
                <a:gridCol w="864096"/>
                <a:gridCol w="2304256"/>
                <a:gridCol w="1584176"/>
                <a:gridCol w="1368152"/>
                <a:gridCol w="833722"/>
              </a:tblGrid>
              <a:tr h="720079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Sl</a:t>
                      </a:r>
                      <a:r>
                        <a:rPr lang="en-IN" dirty="0" smtClean="0"/>
                        <a:t> No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Scheme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Survey Year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Scope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 smtClean="0"/>
                        <a:t>Outcome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Area</a:t>
                      </a:r>
                      <a:endParaRPr lang="en-IN" dirty="0"/>
                    </a:p>
                  </a:txBody>
                  <a:tcPr/>
                </a:tc>
              </a:tr>
              <a:tr h="117383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IN" sz="1600" dirty="0" smtClean="0"/>
                        <a:t>1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smtClean="0"/>
                        <a:t>RGGVY 12</a:t>
                      </a:r>
                      <a:r>
                        <a:rPr lang="en-IN" sz="1600" baseline="30000" smtClean="0"/>
                        <a:t>th</a:t>
                      </a:r>
                      <a:r>
                        <a:rPr lang="en-IN" sz="1600" smtClean="0"/>
                        <a:t> Plan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smtClean="0"/>
                        <a:t>2012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smtClean="0"/>
                        <a:t>Left out UE village, PE village and BPL</a:t>
                      </a:r>
                      <a:r>
                        <a:rPr lang="en-IN" sz="1600" baseline="0" smtClean="0"/>
                        <a:t> HH ,</a:t>
                      </a:r>
                      <a:r>
                        <a:rPr lang="en-IN" sz="1600" smtClean="0"/>
                        <a:t>from</a:t>
                      </a:r>
                      <a:r>
                        <a:rPr lang="en-IN" sz="1600" baseline="0" smtClean="0"/>
                        <a:t> 11</a:t>
                      </a:r>
                      <a:r>
                        <a:rPr lang="en-IN" sz="1600" baseline="30000" smtClean="0"/>
                        <a:t>th</a:t>
                      </a:r>
                      <a:r>
                        <a:rPr lang="en-IN" sz="1600" baseline="0" smtClean="0"/>
                        <a:t> Plan and related infrastructure</a:t>
                      </a:r>
                      <a:endParaRPr lang="en-IN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sz="1600" dirty="0" smtClean="0"/>
                        <a:t> 3144 UE villages , 16.49 lakh BPL H/H and related 33 kV and 11 kV infrastructure</a:t>
                      </a:r>
                      <a:endParaRPr lang="en-IN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Rural</a:t>
                      </a:r>
                      <a:endParaRPr lang="en-IN" sz="1600" dirty="0"/>
                    </a:p>
                  </a:txBody>
                  <a:tcPr/>
                </a:tc>
              </a:tr>
              <a:tr h="122413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IN" sz="1600" smtClean="0"/>
                        <a:t>2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smtClean="0"/>
                        <a:t>DDUGJY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2015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i. Left out UE villages</a:t>
                      </a:r>
                      <a:r>
                        <a:rPr lang="en-IN" sz="1600" baseline="0" dirty="0" smtClean="0"/>
                        <a:t> and PE villages with related infrastructure</a:t>
                      </a:r>
                    </a:p>
                    <a:p>
                      <a:r>
                        <a:rPr lang="en-IN" sz="1600" dirty="0" smtClean="0"/>
                        <a:t>ii. Metering –</a:t>
                      </a:r>
                      <a:endParaRPr lang="en-IN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00050" indent="-400050">
                        <a:buAutoNum type="romanLcPeriod"/>
                      </a:pPr>
                      <a:r>
                        <a:rPr lang="en-IN" sz="1600" dirty="0" smtClean="0"/>
                        <a:t> 521 UE villages, 5131 PE villages and 83,232</a:t>
                      </a:r>
                      <a:r>
                        <a:rPr lang="en-IN" sz="1600" baseline="0" dirty="0" smtClean="0"/>
                        <a:t> BPL H/H</a:t>
                      </a:r>
                    </a:p>
                    <a:p>
                      <a:pPr marL="400050" indent="-400050">
                        <a:buAutoNum type="romanLcPeriod"/>
                      </a:pPr>
                      <a:r>
                        <a:rPr lang="en-IN" sz="1600" baseline="0" dirty="0" smtClean="0"/>
                        <a:t>Meter – 22 lakh</a:t>
                      </a:r>
                      <a:endParaRPr lang="en-IN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Rural</a:t>
                      </a:r>
                      <a:endParaRPr lang="en-IN" sz="1600" dirty="0"/>
                    </a:p>
                  </a:txBody>
                  <a:tcPr/>
                </a:tc>
              </a:tr>
              <a:tr h="20589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IN" sz="1600" smtClean="0"/>
                        <a:t>3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smtClean="0"/>
                        <a:t>SAUBHAGYA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smtClean="0"/>
                        <a:t>2017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smtClean="0"/>
                        <a:t>ALL left out H/H</a:t>
                      </a:r>
                      <a:r>
                        <a:rPr lang="en-IN" sz="1600" baseline="0" smtClean="0"/>
                        <a:t> – Connection only. No infrastructure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ALL Left out HH – Only Service connection </a:t>
                      </a:r>
                    </a:p>
                    <a:p>
                      <a:r>
                        <a:rPr lang="en-IN" sz="1600" baseline="0" dirty="0" smtClean="0"/>
                        <a:t> No village infra (SAUBHAGYA)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Related infrastructure to be given – (BGJY and BSVY)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Rural and Urban</a:t>
                      </a:r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9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SAUBHAGYA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 SAHAJ BIJLI HAR GHAR YOJANA</a:t>
            </a:r>
          </a:p>
          <a:p>
            <a:r>
              <a:rPr lang="en-IN" dirty="0" smtClean="0"/>
              <a:t>Special Drive to provide Electricity Connection to ALL UNELECTRIFIED HOUSEHOLDS</a:t>
            </a:r>
          </a:p>
          <a:p>
            <a:r>
              <a:rPr lang="en-IN" smtClean="0"/>
              <a:t>BPL(1997</a:t>
            </a:r>
            <a:r>
              <a:rPr lang="en-IN" dirty="0" smtClean="0"/>
              <a:t>) – Free</a:t>
            </a:r>
          </a:p>
          <a:p>
            <a:r>
              <a:rPr lang="en-IN" dirty="0" smtClean="0"/>
              <a:t>SECC (2011) – Free</a:t>
            </a:r>
          </a:p>
          <a:p>
            <a:r>
              <a:rPr lang="en-IN" dirty="0" smtClean="0"/>
              <a:t>(With 14 Exclusion Criteria)</a:t>
            </a:r>
          </a:p>
          <a:p>
            <a:r>
              <a:rPr lang="en-IN" dirty="0" smtClean="0"/>
              <a:t>Others – </a:t>
            </a:r>
            <a:r>
              <a:rPr lang="en-IN" dirty="0" err="1" smtClean="0"/>
              <a:t>Rs</a:t>
            </a:r>
            <a:r>
              <a:rPr lang="en-IN" dirty="0" smtClean="0"/>
              <a:t> 500 @ </a:t>
            </a:r>
            <a:r>
              <a:rPr lang="en-IN" dirty="0" err="1" smtClean="0"/>
              <a:t>Rs</a:t>
            </a:r>
            <a:r>
              <a:rPr lang="en-IN" dirty="0" smtClean="0"/>
              <a:t> 50 in 10 instalments</a:t>
            </a:r>
          </a:p>
          <a:p>
            <a:r>
              <a:rPr lang="en-IN" dirty="0" smtClean="0"/>
              <a:t>Urban “Non Poor” Chargeable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5491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7200" dirty="0" smtClean="0"/>
              <a:t>STEPS</a:t>
            </a:r>
            <a:endParaRPr lang="en-IN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/>
              <a:t> </a:t>
            </a:r>
            <a:r>
              <a:rPr lang="en-IN" sz="3600" dirty="0" smtClean="0"/>
              <a:t>Identification of eligible H/H through survey (Nov 17)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600" dirty="0" smtClean="0"/>
              <a:t>Preparation of DPR and approval by DEC (15</a:t>
            </a:r>
            <a:r>
              <a:rPr lang="en-IN" sz="3600" baseline="30000" dirty="0" smtClean="0"/>
              <a:t>th</a:t>
            </a:r>
            <a:r>
              <a:rPr lang="en-IN" sz="3600" dirty="0" smtClean="0"/>
              <a:t> Dec 17)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600" dirty="0" smtClean="0"/>
              <a:t>Implementation through DISCOMs (Dec 17 – Dec 18)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2515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dirty="0" smtClean="0"/>
              <a:t>SURVEY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918876"/>
              </p:ext>
            </p:extLst>
          </p:nvPr>
        </p:nvGraphicFramePr>
        <p:xfrm>
          <a:off x="457200" y="1268413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A</a:t>
                      </a:r>
                      <a:r>
                        <a:rPr lang="en-IN" dirty="0" smtClean="0"/>
                        <a:t>. </a:t>
                      </a:r>
                      <a:r>
                        <a:rPr lang="en-IN" sz="2400" dirty="0" err="1" smtClean="0"/>
                        <a:t>Unelctrified</a:t>
                      </a:r>
                      <a:r>
                        <a:rPr lang="en-IN" sz="2400" dirty="0" smtClean="0"/>
                        <a:t> H/H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B. System </a:t>
                      </a:r>
                      <a:r>
                        <a:rPr lang="en-IN" dirty="0" err="1" smtClean="0"/>
                        <a:t>Imrovement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IN" sz="2100" dirty="0" smtClean="0"/>
                        <a:t>ALL UE H/</a:t>
                      </a:r>
                      <a:r>
                        <a:rPr lang="en-IN" sz="2100" dirty="0" err="1" smtClean="0"/>
                        <a:t>Hs</a:t>
                      </a:r>
                      <a:endParaRPr lang="en-IN" sz="2100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IN" sz="2100" dirty="0" smtClean="0"/>
                        <a:t>Rural AND Urban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IN" sz="2100" dirty="0" smtClean="0"/>
                        <a:t>BPL AND Non – BPL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IN" sz="2100" dirty="0" smtClean="0"/>
                        <a:t>Application Form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IN" sz="2100" dirty="0" smtClean="0"/>
                        <a:t>Name, Address, </a:t>
                      </a:r>
                      <a:r>
                        <a:rPr lang="en-IN" sz="2100" dirty="0" err="1" smtClean="0"/>
                        <a:t>Adhar</a:t>
                      </a:r>
                      <a:r>
                        <a:rPr lang="en-IN" sz="2100" dirty="0" smtClean="0"/>
                        <a:t> &amp; Mobile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IN" sz="2100" dirty="0" smtClean="0"/>
                        <a:t>DROP BOX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IN" sz="2100" dirty="0" smtClean="0"/>
                        <a:t>GRAM SABHA/WARD CORP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IN" sz="2100" dirty="0" smtClean="0"/>
                        <a:t>DEC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IN" sz="2100" dirty="0" smtClean="0"/>
                        <a:t>Service Connection + Single Phase LT Extension (if required)</a:t>
                      </a:r>
                    </a:p>
                    <a:p>
                      <a:pPr marL="354013" indent="-354013">
                        <a:buFont typeface="Wingdings" pitchFamily="2" charset="2"/>
                        <a:buNone/>
                      </a:pPr>
                      <a:r>
                        <a:rPr lang="en-IN" sz="2100" dirty="0" smtClean="0"/>
                        <a:t>     SAUBHAGYA @ Rs4,500/- per     H/H</a:t>
                      </a:r>
                      <a:endParaRPr lang="en-IN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IN" sz="2100" dirty="0" smtClean="0"/>
                        <a:t>Single Phase to Three Phase Conversion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IN" sz="2100" dirty="0" smtClean="0"/>
                        <a:t>HT Line Extension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IN" sz="2100" dirty="0" smtClean="0"/>
                        <a:t>Distribution Transformers</a:t>
                      </a:r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IN" sz="2100" dirty="0" smtClean="0"/>
                        <a:t>New &amp; </a:t>
                      </a:r>
                      <a:r>
                        <a:rPr lang="en-IN" sz="2100" dirty="0" err="1" smtClean="0"/>
                        <a:t>Upgradation</a:t>
                      </a:r>
                      <a:endParaRPr lang="en-IN" sz="2100" dirty="0" smtClean="0"/>
                    </a:p>
                    <a:p>
                      <a:pPr marL="400050" indent="-400050">
                        <a:buFont typeface="+mj-lt"/>
                        <a:buAutoNum type="romanLcPeriod"/>
                      </a:pPr>
                      <a:endParaRPr lang="en-IN" sz="2100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en-IN" sz="2100" dirty="0" smtClean="0"/>
                        <a:t>Rural – BGJY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IN" sz="2100" dirty="0" smtClean="0"/>
                        <a:t>      Urban - BSVY</a:t>
                      </a:r>
                      <a:endParaRPr lang="en-IN" sz="2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55576" y="4326539"/>
            <a:ext cx="3816424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4947684" y="3429000"/>
            <a:ext cx="1856563" cy="10584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812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ROLE OF DISTRICT ADMINISTRATION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400" dirty="0" smtClean="0"/>
              <a:t>Survey – Monitor Progress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400" dirty="0" smtClean="0"/>
              <a:t>GRAM SABHA – Instruction to BDO and </a:t>
            </a:r>
            <a:r>
              <a:rPr lang="en-IN" sz="2400" dirty="0" err="1" smtClean="0"/>
              <a:t>Sarapanch</a:t>
            </a:r>
            <a:endParaRPr lang="en-IN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IN" sz="2400" dirty="0" smtClean="0"/>
              <a:t>BLOCK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&amp;		  DATA	</a:t>
            </a:r>
            <a:r>
              <a:rPr lang="en-IN" sz="2400" dirty="0"/>
              <a:t> </a:t>
            </a:r>
            <a:r>
              <a:rPr lang="en-IN" sz="2400" dirty="0" smtClean="0"/>
              <a:t>     DEC Approval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ULB</a:t>
            </a:r>
          </a:p>
          <a:p>
            <a:pPr marL="0" indent="0">
              <a:buNone/>
            </a:pPr>
            <a:r>
              <a:rPr lang="en-IN" sz="2400" dirty="0" smtClean="0"/>
              <a:t>		    SAUBHAGYA		</a:t>
            </a:r>
          </a:p>
          <a:p>
            <a:pPr marL="0" indent="0">
              <a:buNone/>
            </a:pPr>
            <a:r>
              <a:rPr lang="en-IN" sz="2400" dirty="0" smtClean="0"/>
              <a:t>4. DPR 		    BGJY			DEC Approval</a:t>
            </a:r>
          </a:p>
          <a:p>
            <a:pPr marL="0" indent="0">
              <a:buNone/>
            </a:pPr>
            <a:r>
              <a:rPr lang="en-IN" sz="2400" dirty="0" smtClean="0"/>
              <a:t>		    BSVY</a:t>
            </a:r>
          </a:p>
          <a:p>
            <a:pPr marL="0" indent="0">
              <a:buNone/>
            </a:pPr>
            <a:r>
              <a:rPr lang="en-IN" sz="2400" dirty="0" smtClean="0"/>
              <a:t>5. District Electricity Committee approval by 15</a:t>
            </a:r>
            <a:r>
              <a:rPr lang="en-IN" sz="2400" baseline="30000" dirty="0" smtClean="0"/>
              <a:t>th</a:t>
            </a:r>
            <a:r>
              <a:rPr lang="en-IN" sz="2400" dirty="0" smtClean="0"/>
              <a:t> December 2017</a:t>
            </a:r>
            <a:endParaRPr lang="en-IN" sz="2400" dirty="0"/>
          </a:p>
        </p:txBody>
      </p:sp>
      <p:sp>
        <p:nvSpPr>
          <p:cNvPr id="4" name="Right Arrow 3"/>
          <p:cNvSpPr/>
          <p:nvPr/>
        </p:nvSpPr>
        <p:spPr>
          <a:xfrm>
            <a:off x="2048910" y="3073723"/>
            <a:ext cx="349569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35448" y="3163462"/>
            <a:ext cx="360040" cy="2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69033" y="4430615"/>
            <a:ext cx="4320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94610" y="4066230"/>
            <a:ext cx="26185" cy="8627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894610" y="4066230"/>
            <a:ext cx="6319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901080" y="4474860"/>
            <a:ext cx="6319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904391" y="4862663"/>
            <a:ext cx="6319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Brace 28"/>
          <p:cNvSpPr/>
          <p:nvPr/>
        </p:nvSpPr>
        <p:spPr>
          <a:xfrm>
            <a:off x="4590730" y="4066230"/>
            <a:ext cx="155448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717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97531" y="2967335"/>
            <a:ext cx="31489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137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311</Words>
  <Application>Microsoft Office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RURAL ELECTRIFICATION</vt:lpstr>
      <vt:lpstr>SAUBHAGYA</vt:lpstr>
      <vt:lpstr>STEPS</vt:lpstr>
      <vt:lpstr>SURVEY</vt:lpstr>
      <vt:lpstr>ROLE OF DISTRICT ADMINISTRATION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jpdas</dc:creator>
  <cp:lastModifiedBy>shantanu</cp:lastModifiedBy>
  <cp:revision>31</cp:revision>
  <dcterms:created xsi:type="dcterms:W3CDTF">2017-10-26T16:24:04Z</dcterms:created>
  <dcterms:modified xsi:type="dcterms:W3CDTF">2017-10-28T08:47:24Z</dcterms:modified>
</cp:coreProperties>
</file>