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5" r:id="rId3"/>
    <p:sldId id="263" r:id="rId4"/>
    <p:sldId id="261" r:id="rId5"/>
    <p:sldId id="262" r:id="rId6"/>
    <p:sldId id="268" r:id="rId7"/>
    <p:sldId id="267" r:id="rId8"/>
    <p:sldId id="264" r:id="rId9"/>
  </p:sldIdLst>
  <p:sldSz cx="9144000" cy="6858000" type="screen4x3"/>
  <p:notesSz cx="6888163" cy="10020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66FF66"/>
    <a:srgbClr val="00FF00"/>
    <a:srgbClr val="CC00CC"/>
    <a:srgbClr val="FFFF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E68ED8E8-BC1B-48EB-9B7D-B19E19813F6D}" type="datetimeFigureOut">
              <a:rPr lang="en-IN" smtClean="0"/>
              <a:pPr/>
              <a:t>27-10-2017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213FC714-3DB9-4B1B-A8A4-8CB2651B34E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014689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FF8845-2033-4D48-BEFB-A44043574FF9}" type="datetimeFigureOut">
              <a:rPr lang="en-IN" smtClean="0"/>
              <a:t>27-10-2017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759325"/>
            <a:ext cx="5510213" cy="4510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2075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AFFAFB-5F83-4448-B2D9-A503439799C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767714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7928" y="751962"/>
            <a:ext cx="6752308" cy="37582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E309F5-DEE4-4ADB-BDB4-6D5DDCBFA8D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80466-9E28-4978-81F8-A22D70344D75}" type="datetimeFigureOut">
              <a:rPr lang="en-IN" smtClean="0"/>
              <a:pPr/>
              <a:t>27-10-2017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2EE64-AA57-4CFF-B794-04844D7DD17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80466-9E28-4978-81F8-A22D70344D75}" type="datetimeFigureOut">
              <a:rPr lang="en-IN" smtClean="0"/>
              <a:pPr/>
              <a:t>27-10-2017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2EE64-AA57-4CFF-B794-04844D7DD17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80466-9E28-4978-81F8-A22D70344D75}" type="datetimeFigureOut">
              <a:rPr lang="en-IN" smtClean="0"/>
              <a:pPr/>
              <a:t>27-10-2017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2EE64-AA57-4CFF-B794-04844D7DD17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 txBox="1">
            <a:spLocks/>
          </p:cNvSpPr>
          <p:nvPr userDrawn="1"/>
        </p:nvSpPr>
        <p:spPr bwMode="auto">
          <a:xfrm>
            <a:off x="0" y="0"/>
            <a:ext cx="9144000" cy="1092200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 kern="120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eorgia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eorgia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eorgia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>
              <a:defRPr/>
            </a:pPr>
            <a:endParaRPr lang="en-US" sz="44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152403" y="1092200"/>
            <a:ext cx="8778875" cy="5232400"/>
          </a:xfrm>
        </p:spPr>
        <p:txBody>
          <a:bodyPr/>
          <a:lstStyle>
            <a:lvl1pPr marL="0" indent="0">
              <a:buFontTx/>
              <a:buNone/>
              <a:defRPr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pPr lvl="0"/>
            <a:endParaRPr lang="en-US" dirty="0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80466-9E28-4978-81F8-A22D70344D75}" type="datetimeFigureOut">
              <a:rPr lang="en-IN" smtClean="0"/>
              <a:pPr/>
              <a:t>27-10-2017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2EE64-AA57-4CFF-B794-04844D7DD17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80466-9E28-4978-81F8-A22D70344D75}" type="datetimeFigureOut">
              <a:rPr lang="en-IN" smtClean="0"/>
              <a:pPr/>
              <a:t>27-10-2017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2EE64-AA57-4CFF-B794-04844D7DD17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80466-9E28-4978-81F8-A22D70344D75}" type="datetimeFigureOut">
              <a:rPr lang="en-IN" smtClean="0"/>
              <a:pPr/>
              <a:t>27-10-2017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2EE64-AA57-4CFF-B794-04844D7DD17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80466-9E28-4978-81F8-A22D70344D75}" type="datetimeFigureOut">
              <a:rPr lang="en-IN" smtClean="0"/>
              <a:pPr/>
              <a:t>27-10-2017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2EE64-AA57-4CFF-B794-04844D7DD17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80466-9E28-4978-81F8-A22D70344D75}" type="datetimeFigureOut">
              <a:rPr lang="en-IN" smtClean="0"/>
              <a:pPr/>
              <a:t>27-10-2017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2EE64-AA57-4CFF-B794-04844D7DD17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80466-9E28-4978-81F8-A22D70344D75}" type="datetimeFigureOut">
              <a:rPr lang="en-IN" smtClean="0"/>
              <a:pPr/>
              <a:t>27-10-2017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2EE64-AA57-4CFF-B794-04844D7DD17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80466-9E28-4978-81F8-A22D70344D75}" type="datetimeFigureOut">
              <a:rPr lang="en-IN" smtClean="0"/>
              <a:pPr/>
              <a:t>27-10-2017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2EE64-AA57-4CFF-B794-04844D7DD17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80466-9E28-4978-81F8-A22D70344D75}" type="datetimeFigureOut">
              <a:rPr lang="en-IN" smtClean="0"/>
              <a:pPr/>
              <a:t>27-10-2017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2EE64-AA57-4CFF-B794-04844D7DD17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080466-9E28-4978-81F8-A22D70344D75}" type="datetimeFigureOut">
              <a:rPr lang="en-IN" smtClean="0"/>
              <a:pPr/>
              <a:t>27-10-2017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62EE64-AA57-4CFF-B794-04844D7DD174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Link-Aadhaar%20Bank%20Mobile.doc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96752"/>
            <a:ext cx="7772400" cy="1470025"/>
          </a:xfrm>
          <a:solidFill>
            <a:schemeClr val="bg1"/>
          </a:solidFill>
        </p:spPr>
        <p:txBody>
          <a:bodyPr/>
          <a:lstStyle/>
          <a:p>
            <a:r>
              <a:rPr lang="en-IN" dirty="0" smtClean="0">
                <a:latin typeface="Trebuchet MS" pitchFamily="34" charset="0"/>
              </a:rPr>
              <a:t>PDS - NFSA</a:t>
            </a:r>
            <a:endParaRPr lang="en-IN" dirty="0">
              <a:latin typeface="Trebuchet MS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828528"/>
            <a:ext cx="6400800" cy="528464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IN" sz="2400" dirty="0" smtClean="0">
                <a:solidFill>
                  <a:schemeClr val="tx1"/>
                </a:solidFill>
                <a:latin typeface="Trebuchet MS" pitchFamily="34" charset="0"/>
              </a:rPr>
              <a:t>Collectors’ Conference - 28</a:t>
            </a:r>
            <a:r>
              <a:rPr lang="en-IN" sz="2400" baseline="30000" dirty="0" smtClean="0">
                <a:solidFill>
                  <a:schemeClr val="tx1"/>
                </a:solidFill>
                <a:latin typeface="Trebuchet MS" pitchFamily="34" charset="0"/>
              </a:rPr>
              <a:t>th</a:t>
            </a:r>
            <a:r>
              <a:rPr lang="en-IN" sz="2400" dirty="0" smtClean="0">
                <a:solidFill>
                  <a:schemeClr val="tx1"/>
                </a:solidFill>
                <a:latin typeface="Trebuchet MS" pitchFamily="34" charset="0"/>
              </a:rPr>
              <a:t> October 2017 </a:t>
            </a:r>
            <a:endParaRPr lang="en-IN" sz="2400" dirty="0">
              <a:solidFill>
                <a:schemeClr val="tx1"/>
              </a:solidFill>
              <a:latin typeface="Trebuchet MS" pitchFamily="34" charset="0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3923928" y="4725144"/>
            <a:ext cx="4464496" cy="648072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N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</a:rPr>
              <a:t>Food Supplies &amp; Consumer Welfare Department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  <a:solidFill>
            <a:schemeClr val="accent3"/>
          </a:solidFill>
        </p:spPr>
        <p:txBody>
          <a:bodyPr>
            <a:normAutofit fontScale="90000"/>
          </a:bodyPr>
          <a:lstStyle/>
          <a:p>
            <a:r>
              <a:rPr lang="en-IN" dirty="0" smtClean="0"/>
              <a:t>NFSA HIGHLIGHTS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472608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en-IN" sz="2500" b="1" dirty="0" smtClean="0">
                <a:latin typeface="Trebuchet MS" pitchFamily="34" charset="0"/>
              </a:rPr>
              <a:t>NFSA COVERAGE</a:t>
            </a:r>
          </a:p>
          <a:p>
            <a:pPr algn="just">
              <a:buNone/>
            </a:pPr>
            <a:r>
              <a:rPr lang="en-IN" sz="2500" b="1" dirty="0" smtClean="0">
                <a:latin typeface="Trebuchet MS" pitchFamily="34" charset="0"/>
              </a:rPr>
              <a:t>	</a:t>
            </a:r>
            <a:r>
              <a:rPr lang="en-IN" sz="2500" dirty="0" smtClean="0">
                <a:latin typeface="Trebuchet MS" pitchFamily="34" charset="0"/>
              </a:rPr>
              <a:t>86.38</a:t>
            </a:r>
            <a:r>
              <a:rPr lang="en-US" sz="2500" dirty="0" smtClean="0">
                <a:latin typeface="Trebuchet MS" pitchFamily="34" charset="0"/>
              </a:rPr>
              <a:t> </a:t>
            </a:r>
            <a:r>
              <a:rPr lang="en-IN" sz="2500" dirty="0" smtClean="0">
                <a:latin typeface="Trebuchet MS" pitchFamily="34" charset="0"/>
              </a:rPr>
              <a:t>Lakh </a:t>
            </a:r>
            <a:r>
              <a:rPr lang="en-IN" sz="2500" dirty="0" smtClean="0">
                <a:latin typeface="Trebuchet MS" pitchFamily="34" charset="0"/>
              </a:rPr>
              <a:t>families, </a:t>
            </a:r>
            <a:r>
              <a:rPr lang="en-IN" sz="2500" dirty="0" smtClean="0">
                <a:latin typeface="Trebuchet MS" pitchFamily="34" charset="0"/>
              </a:rPr>
              <a:t>323.78 Lakh individuals</a:t>
            </a:r>
          </a:p>
          <a:p>
            <a:pPr lvl="1" algn="just">
              <a:buFont typeface="Wingdings" pitchFamily="2" charset="2"/>
              <a:buChar char="§"/>
            </a:pPr>
            <a:r>
              <a:rPr lang="en-IN" sz="2500" b="1" dirty="0" smtClean="0">
                <a:latin typeface="Trebuchet MS" pitchFamily="34" charset="0"/>
              </a:rPr>
              <a:t>PHH:</a:t>
            </a:r>
            <a:r>
              <a:rPr lang="en-IN" sz="2500" dirty="0" smtClean="0">
                <a:latin typeface="Trebuchet MS" pitchFamily="34" charset="0"/>
              </a:rPr>
              <a:t> 75.43 Lakh </a:t>
            </a:r>
            <a:r>
              <a:rPr lang="en-IN" sz="2500" dirty="0" smtClean="0">
                <a:latin typeface="Trebuchet MS" pitchFamily="34" charset="0"/>
              </a:rPr>
              <a:t>families, </a:t>
            </a:r>
            <a:r>
              <a:rPr lang="en-IN" sz="2500" dirty="0" smtClean="0">
                <a:latin typeface="Trebuchet MS" pitchFamily="34" charset="0"/>
              </a:rPr>
              <a:t>285.04 Lakh individuals</a:t>
            </a:r>
          </a:p>
          <a:p>
            <a:pPr lvl="1" algn="just">
              <a:buFont typeface="Wingdings" pitchFamily="2" charset="2"/>
              <a:buChar char="§"/>
            </a:pPr>
            <a:r>
              <a:rPr lang="en-IN" sz="2500" b="1" dirty="0" smtClean="0">
                <a:latin typeface="Trebuchet MS" pitchFamily="34" charset="0"/>
              </a:rPr>
              <a:t>AAY:</a:t>
            </a:r>
            <a:r>
              <a:rPr lang="en-IN" sz="2500" dirty="0" smtClean="0">
                <a:latin typeface="Trebuchet MS" pitchFamily="34" charset="0"/>
              </a:rPr>
              <a:t> 10.95 Lakh </a:t>
            </a:r>
            <a:r>
              <a:rPr lang="en-IN" sz="2500" dirty="0" smtClean="0">
                <a:latin typeface="Trebuchet MS" pitchFamily="34" charset="0"/>
              </a:rPr>
              <a:t>families, </a:t>
            </a:r>
            <a:r>
              <a:rPr lang="en-IN" sz="2500" dirty="0" smtClean="0">
                <a:latin typeface="Trebuchet MS" pitchFamily="34" charset="0"/>
              </a:rPr>
              <a:t>38.74 Lakh individuals</a:t>
            </a:r>
          </a:p>
          <a:p>
            <a:pPr algn="just">
              <a:buFont typeface="Wingdings" pitchFamily="2" charset="2"/>
              <a:buChar char="§"/>
            </a:pPr>
            <a:r>
              <a:rPr lang="en-IN" sz="2500" b="1" dirty="0" smtClean="0">
                <a:latin typeface="Trebuchet MS" pitchFamily="34" charset="0"/>
              </a:rPr>
              <a:t>NFSA ENTITLEMENT</a:t>
            </a:r>
          </a:p>
          <a:p>
            <a:pPr lvl="1" algn="just">
              <a:buFont typeface="Wingdings" pitchFamily="2" charset="2"/>
              <a:buChar char="§"/>
            </a:pPr>
            <a:r>
              <a:rPr lang="en-IN" sz="2500" b="1" dirty="0" smtClean="0">
                <a:latin typeface="Trebuchet MS" pitchFamily="34" charset="0"/>
              </a:rPr>
              <a:t>PHH:</a:t>
            </a:r>
            <a:r>
              <a:rPr lang="en-IN" sz="2500" dirty="0" smtClean="0">
                <a:latin typeface="Trebuchet MS" pitchFamily="34" charset="0"/>
              </a:rPr>
              <a:t> @ 5 </a:t>
            </a:r>
            <a:r>
              <a:rPr lang="en-IN" sz="2500" dirty="0" err="1" smtClean="0">
                <a:latin typeface="Trebuchet MS" pitchFamily="34" charset="0"/>
              </a:rPr>
              <a:t>Kgs</a:t>
            </a:r>
            <a:r>
              <a:rPr lang="en-IN" sz="2500" dirty="0" smtClean="0">
                <a:latin typeface="Trebuchet MS" pitchFamily="34" charset="0"/>
              </a:rPr>
              <a:t> of Rice, Wheat or combination of both per person per month</a:t>
            </a:r>
          </a:p>
          <a:p>
            <a:pPr lvl="1" algn="just">
              <a:buFont typeface="Wingdings" pitchFamily="2" charset="2"/>
              <a:buChar char="§"/>
            </a:pPr>
            <a:r>
              <a:rPr lang="en-IN" sz="2500" b="1" dirty="0" smtClean="0">
                <a:latin typeface="Trebuchet MS" pitchFamily="34" charset="0"/>
              </a:rPr>
              <a:t>AAY:</a:t>
            </a:r>
            <a:r>
              <a:rPr lang="en-IN" sz="2500" dirty="0" smtClean="0">
                <a:latin typeface="Trebuchet MS" pitchFamily="34" charset="0"/>
              </a:rPr>
              <a:t> @ 35 </a:t>
            </a:r>
            <a:r>
              <a:rPr lang="en-IN" sz="2500" dirty="0" err="1" smtClean="0">
                <a:latin typeface="Trebuchet MS" pitchFamily="34" charset="0"/>
              </a:rPr>
              <a:t>Kgs</a:t>
            </a:r>
            <a:r>
              <a:rPr lang="en-IN" sz="2500" dirty="0" smtClean="0">
                <a:latin typeface="Trebuchet MS" pitchFamily="34" charset="0"/>
              </a:rPr>
              <a:t> of Rice per family per month</a:t>
            </a:r>
          </a:p>
          <a:p>
            <a:pPr algn="just">
              <a:buFont typeface="Wingdings" pitchFamily="2" charset="2"/>
              <a:buChar char="§"/>
            </a:pPr>
            <a:r>
              <a:rPr lang="en-IN" sz="2500" b="1" dirty="0" smtClean="0">
                <a:latin typeface="Trebuchet MS" pitchFamily="34" charset="0"/>
              </a:rPr>
              <a:t>UNIFORM PRICE FOR RICE &amp; WHEAT</a:t>
            </a:r>
          </a:p>
          <a:p>
            <a:pPr lvl="1" algn="just">
              <a:buFont typeface="Wingdings" pitchFamily="2" charset="2"/>
              <a:buChar char="§"/>
            </a:pPr>
            <a:r>
              <a:rPr lang="en-IN" sz="2500" dirty="0" smtClean="0">
                <a:latin typeface="Trebuchet MS" pitchFamily="34" charset="0"/>
              </a:rPr>
              <a:t>@ Re. 1/- per Kg</a:t>
            </a:r>
          </a:p>
          <a:p>
            <a:pPr algn="just">
              <a:buFont typeface="Wingdings" pitchFamily="2" charset="2"/>
              <a:buChar char="§"/>
            </a:pPr>
            <a:r>
              <a:rPr lang="en-IN" sz="2500" b="1" dirty="0" smtClean="0">
                <a:latin typeface="Trebuchet MS" pitchFamily="34" charset="0"/>
              </a:rPr>
              <a:t>FOOD GRAIN ALLOCATIONS PER MONTH:</a:t>
            </a:r>
            <a:endParaRPr lang="en-IN" sz="2500" dirty="0" smtClean="0">
              <a:latin typeface="Trebuchet MS" pitchFamily="34" charset="0"/>
            </a:endParaRPr>
          </a:p>
          <a:p>
            <a:pPr algn="just">
              <a:buNone/>
            </a:pPr>
            <a:r>
              <a:rPr lang="en-IN" sz="2500" dirty="0" smtClean="0">
                <a:latin typeface="Trebuchet MS" pitchFamily="34" charset="0"/>
              </a:rPr>
              <a:t>	Rice - 1.54 Lakh MT </a:t>
            </a:r>
            <a:r>
              <a:rPr lang="en-IN" sz="2500" dirty="0" smtClean="0">
                <a:latin typeface="Trebuchet MS" pitchFamily="34" charset="0"/>
              </a:rPr>
              <a:t>    Wheat </a:t>
            </a:r>
            <a:r>
              <a:rPr lang="en-IN" sz="2500" dirty="0" smtClean="0">
                <a:latin typeface="Trebuchet MS" pitchFamily="34" charset="0"/>
              </a:rPr>
              <a:t>– 24.5 Thousand MT</a:t>
            </a:r>
            <a:endParaRPr lang="en-IN" sz="2500" dirty="0"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  <a:solidFill>
            <a:schemeClr val="accent3"/>
          </a:solidFill>
        </p:spPr>
        <p:txBody>
          <a:bodyPr>
            <a:normAutofit fontScale="90000"/>
          </a:bodyPr>
          <a:lstStyle/>
          <a:p>
            <a:r>
              <a:rPr lang="en-IN" sz="3200" dirty="0" smtClean="0"/>
              <a:t>ACTION POINTS FOR COLLECTORS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472608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en-IN" sz="1800" dirty="0" smtClean="0">
                <a:latin typeface="Trebuchet MS" pitchFamily="34" charset="0"/>
              </a:rPr>
              <a:t>Ensure complete lifting of bi-monthly allocation of stocks by 31st October 2017</a:t>
            </a:r>
          </a:p>
          <a:p>
            <a:pPr algn="just">
              <a:buFont typeface="Wingdings" pitchFamily="2" charset="2"/>
              <a:buChar char="§"/>
            </a:pPr>
            <a:r>
              <a:rPr lang="en-IN" sz="1800" dirty="0" smtClean="0">
                <a:latin typeface="Trebuchet MS" pitchFamily="34" charset="0"/>
              </a:rPr>
              <a:t>Start distribution to beneficiaries from 1</a:t>
            </a:r>
            <a:r>
              <a:rPr lang="en-IN" sz="1800" baseline="30000" dirty="0" smtClean="0">
                <a:latin typeface="Trebuchet MS" pitchFamily="34" charset="0"/>
              </a:rPr>
              <a:t>st</a:t>
            </a:r>
            <a:r>
              <a:rPr lang="en-IN" sz="1800" dirty="0" smtClean="0">
                <a:latin typeface="Trebuchet MS" pitchFamily="34" charset="0"/>
              </a:rPr>
              <a:t> November 2017.</a:t>
            </a:r>
          </a:p>
          <a:p>
            <a:pPr algn="just">
              <a:buFont typeface="Wingdings" pitchFamily="2" charset="2"/>
              <a:buChar char="§"/>
            </a:pPr>
            <a:r>
              <a:rPr lang="en-IN" sz="1800" dirty="0" smtClean="0">
                <a:latin typeface="Trebuchet MS" pitchFamily="34" charset="0"/>
              </a:rPr>
              <a:t>Ensure e-</a:t>
            </a:r>
            <a:r>
              <a:rPr lang="en-IN" sz="1800" dirty="0" err="1" smtClean="0">
                <a:latin typeface="Trebuchet MS" pitchFamily="34" charset="0"/>
              </a:rPr>
              <a:t>PoS</a:t>
            </a:r>
            <a:r>
              <a:rPr lang="en-IN" sz="1800" dirty="0" smtClean="0">
                <a:latin typeface="Trebuchet MS" pitchFamily="34" charset="0"/>
              </a:rPr>
              <a:t> based transaction in all Fair Price Shops.</a:t>
            </a:r>
          </a:p>
          <a:p>
            <a:pPr algn="just">
              <a:buFont typeface="Wingdings" pitchFamily="2" charset="2"/>
              <a:buChar char="§"/>
            </a:pPr>
            <a:r>
              <a:rPr lang="en-IN" sz="1800" dirty="0" smtClean="0">
                <a:latin typeface="Trebuchet MS" pitchFamily="34" charset="0"/>
              </a:rPr>
              <a:t>Ensure increase in </a:t>
            </a:r>
            <a:r>
              <a:rPr lang="en-IN" sz="1800" dirty="0" err="1" smtClean="0">
                <a:latin typeface="Trebuchet MS" pitchFamily="34" charset="0"/>
              </a:rPr>
              <a:t>Aadhaar</a:t>
            </a:r>
            <a:r>
              <a:rPr lang="en-IN" sz="1800" dirty="0" smtClean="0">
                <a:latin typeface="Trebuchet MS" pitchFamily="34" charset="0"/>
              </a:rPr>
              <a:t> authenticated </a:t>
            </a:r>
            <a:r>
              <a:rPr lang="en-IN" sz="1800" dirty="0" smtClean="0">
                <a:latin typeface="Trebuchet MS" pitchFamily="34" charset="0"/>
              </a:rPr>
              <a:t>transactions </a:t>
            </a:r>
            <a:r>
              <a:rPr lang="en-IN" sz="1800" dirty="0" smtClean="0">
                <a:latin typeface="Trebuchet MS" pitchFamily="34" charset="0"/>
              </a:rPr>
              <a:t>through e-</a:t>
            </a:r>
            <a:r>
              <a:rPr lang="en-IN" sz="1800" dirty="0" err="1" smtClean="0">
                <a:latin typeface="Trebuchet MS" pitchFamily="34" charset="0"/>
              </a:rPr>
              <a:t>PoS.</a:t>
            </a:r>
            <a:endParaRPr lang="en-IN" sz="1800" dirty="0" smtClean="0">
              <a:latin typeface="Trebuchet MS" pitchFamily="34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n-IN" sz="1800" dirty="0" smtClean="0">
                <a:latin typeface="Trebuchet MS" pitchFamily="34" charset="0"/>
              </a:rPr>
              <a:t>Ensure reporting of Closing Balance by 26</a:t>
            </a:r>
            <a:r>
              <a:rPr lang="en-IN" sz="1800" baseline="30000" dirty="0" smtClean="0">
                <a:latin typeface="Trebuchet MS" pitchFamily="34" charset="0"/>
              </a:rPr>
              <a:t>th</a:t>
            </a:r>
            <a:r>
              <a:rPr lang="en-IN" sz="1800" dirty="0" smtClean="0">
                <a:latin typeface="Trebuchet MS" pitchFamily="34" charset="0"/>
              </a:rPr>
              <a:t> November 2017.</a:t>
            </a:r>
          </a:p>
          <a:p>
            <a:pPr algn="just">
              <a:buFont typeface="Wingdings" pitchFamily="2" charset="2"/>
              <a:buChar char="§"/>
            </a:pPr>
            <a:r>
              <a:rPr lang="en-IN" sz="1800" dirty="0">
                <a:latin typeface="Trebuchet MS" pitchFamily="34" charset="0"/>
              </a:rPr>
              <a:t>Assess incoming/pending eligible cases for inclusion in RCMS Centres.</a:t>
            </a:r>
          </a:p>
          <a:p>
            <a:pPr algn="just">
              <a:buFont typeface="Wingdings" pitchFamily="2" charset="2"/>
              <a:buChar char="§"/>
            </a:pPr>
            <a:r>
              <a:rPr lang="en-IN" sz="1800" dirty="0">
                <a:latin typeface="Trebuchet MS" pitchFamily="34" charset="0"/>
              </a:rPr>
              <a:t>Expedite exclusion of ineligible ration card holders from the </a:t>
            </a:r>
            <a:r>
              <a:rPr lang="en-IN" sz="1800" dirty="0" smtClean="0">
                <a:latin typeface="Trebuchet MS" pitchFamily="34" charset="0"/>
              </a:rPr>
              <a:t>database</a:t>
            </a:r>
          </a:p>
          <a:p>
            <a:pPr algn="just">
              <a:buFont typeface="Wingdings" pitchFamily="2" charset="2"/>
              <a:buChar char="§"/>
            </a:pPr>
            <a:r>
              <a:rPr lang="en-IN" sz="1800" dirty="0" smtClean="0">
                <a:latin typeface="Trebuchet MS" pitchFamily="34" charset="0"/>
              </a:rPr>
              <a:t>Accommodate </a:t>
            </a:r>
            <a:r>
              <a:rPr lang="en-IN" sz="1800" dirty="0">
                <a:latin typeface="Trebuchet MS" pitchFamily="34" charset="0"/>
              </a:rPr>
              <a:t>eligible cases </a:t>
            </a:r>
            <a:r>
              <a:rPr lang="en-IN" sz="1800" dirty="0" smtClean="0">
                <a:latin typeface="Trebuchet MS" pitchFamily="34" charset="0"/>
              </a:rPr>
              <a:t>in lieu of </a:t>
            </a:r>
            <a:r>
              <a:rPr lang="en-IN" sz="1800" dirty="0" smtClean="0">
                <a:latin typeface="Trebuchet MS" pitchFamily="34" charset="0"/>
              </a:rPr>
              <a:t>exclusion</a:t>
            </a:r>
            <a:endParaRPr lang="en-IN" sz="1800" dirty="0">
              <a:latin typeface="Trebuchet MS" pitchFamily="34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n-IN" sz="1800" dirty="0">
                <a:latin typeface="Trebuchet MS" pitchFamily="34" charset="0"/>
              </a:rPr>
              <a:t>Review collection of death case reports from </a:t>
            </a:r>
            <a:r>
              <a:rPr lang="en-IN" sz="1800" dirty="0" smtClean="0">
                <a:latin typeface="Trebuchet MS" pitchFamily="34" charset="0"/>
              </a:rPr>
              <a:t>CHCs/GPs &amp; link it to NFSA Database for </a:t>
            </a:r>
            <a:r>
              <a:rPr lang="en-IN" sz="1800" dirty="0" smtClean="0">
                <a:latin typeface="Trebuchet MS" pitchFamily="34" charset="0"/>
              </a:rPr>
              <a:t>exclusion</a:t>
            </a:r>
            <a:endParaRPr lang="en-IN" sz="1800" dirty="0">
              <a:latin typeface="Trebuchet MS" pitchFamily="34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n-IN" sz="1800" dirty="0">
                <a:latin typeface="Trebuchet MS" pitchFamily="34" charset="0"/>
              </a:rPr>
              <a:t>Expedite seeding of </a:t>
            </a:r>
            <a:r>
              <a:rPr lang="en-IN" sz="1800" dirty="0" err="1">
                <a:latin typeface="Trebuchet MS" pitchFamily="34" charset="0"/>
              </a:rPr>
              <a:t>Aadhaar</a:t>
            </a:r>
            <a:r>
              <a:rPr lang="en-IN" sz="1800" dirty="0">
                <a:latin typeface="Trebuchet MS" pitchFamily="34" charset="0"/>
              </a:rPr>
              <a:t>, Bank Account &amp; Mobile number in NFSA database</a:t>
            </a:r>
            <a:r>
              <a:rPr lang="en-IN" sz="1800" dirty="0" smtClean="0">
                <a:latin typeface="Trebuchet MS" pitchFamily="34" charset="0"/>
              </a:rPr>
              <a:t>.</a:t>
            </a:r>
          </a:p>
          <a:p>
            <a:pPr lvl="1" algn="just">
              <a:buFont typeface="Wingdings" pitchFamily="2" charset="2"/>
              <a:buChar char="§"/>
            </a:pPr>
            <a:r>
              <a:rPr lang="en-IN" sz="1800" dirty="0" err="1" smtClean="0">
                <a:latin typeface="Trebuchet MS" pitchFamily="34" charset="0"/>
                <a:hlinkClick r:id="rId2" action="ppaction://hlinkfile"/>
              </a:rPr>
              <a:t>Aadhaar</a:t>
            </a:r>
            <a:r>
              <a:rPr lang="en-IN" sz="1800" dirty="0" smtClean="0">
                <a:latin typeface="Trebuchet MS" pitchFamily="34" charset="0"/>
                <a:hlinkClick r:id="rId2" action="ppaction://hlinkfile"/>
              </a:rPr>
              <a:t> Seeding:</a:t>
            </a:r>
            <a:r>
              <a:rPr lang="en-IN" sz="1800" dirty="0" smtClean="0">
                <a:latin typeface="Trebuchet MS" pitchFamily="34" charset="0"/>
              </a:rPr>
              <a:t> </a:t>
            </a:r>
            <a:r>
              <a:rPr lang="en-US" sz="1800" dirty="0" smtClean="0">
                <a:latin typeface="Trebuchet MS" pitchFamily="34" charset="0"/>
              </a:rPr>
              <a:t>77.35 </a:t>
            </a:r>
            <a:r>
              <a:rPr lang="en-US" sz="1800" dirty="0" err="1" smtClean="0">
                <a:latin typeface="Trebuchet MS" pitchFamily="34" charset="0"/>
              </a:rPr>
              <a:t>Lakh</a:t>
            </a:r>
            <a:r>
              <a:rPr lang="en-US" sz="1800" dirty="0" smtClean="0">
                <a:latin typeface="Trebuchet MS" pitchFamily="34" charset="0"/>
              </a:rPr>
              <a:t> </a:t>
            </a:r>
            <a:r>
              <a:rPr lang="en-IN" sz="1800" dirty="0" smtClean="0">
                <a:latin typeface="Trebuchet MS" pitchFamily="34" charset="0"/>
              </a:rPr>
              <a:t>(families) </a:t>
            </a:r>
            <a:r>
              <a:rPr lang="en-IN" sz="1800" dirty="0" err="1" smtClean="0">
                <a:latin typeface="Trebuchet MS" pitchFamily="34" charset="0"/>
              </a:rPr>
              <a:t>Lakh</a:t>
            </a:r>
            <a:r>
              <a:rPr lang="en-IN" sz="1800" dirty="0" smtClean="0">
                <a:latin typeface="Trebuchet MS" pitchFamily="34" charset="0"/>
              </a:rPr>
              <a:t> </a:t>
            </a:r>
            <a:r>
              <a:rPr lang="en-US" sz="1800" dirty="0" smtClean="0">
                <a:latin typeface="Trebuchet MS" pitchFamily="34" charset="0"/>
              </a:rPr>
              <a:t>216.14 </a:t>
            </a:r>
            <a:r>
              <a:rPr lang="en-IN" sz="1800" dirty="0" smtClean="0">
                <a:latin typeface="Trebuchet MS" pitchFamily="34" charset="0"/>
              </a:rPr>
              <a:t>(individuals)</a:t>
            </a:r>
          </a:p>
          <a:p>
            <a:pPr lvl="1" algn="just">
              <a:buFont typeface="Wingdings" pitchFamily="2" charset="2"/>
              <a:buChar char="§"/>
            </a:pPr>
            <a:r>
              <a:rPr lang="en-IN" sz="1800" dirty="0" smtClean="0">
                <a:latin typeface="Trebuchet MS" pitchFamily="34" charset="0"/>
              </a:rPr>
              <a:t>Percentage of Seeding: 90.3% (families) &amp; 68.5% (individuals)</a:t>
            </a:r>
          </a:p>
          <a:p>
            <a:pPr lvl="1" algn="just">
              <a:buFont typeface="Wingdings" pitchFamily="2" charset="2"/>
              <a:buChar char="§"/>
            </a:pPr>
            <a:r>
              <a:rPr lang="en-IN" sz="1800" dirty="0" smtClean="0">
                <a:latin typeface="Trebuchet MS" pitchFamily="34" charset="0"/>
              </a:rPr>
              <a:t>Bank Account Linking: 84.7% (families)</a:t>
            </a:r>
          </a:p>
          <a:p>
            <a:pPr lvl="1" algn="just">
              <a:buFont typeface="Wingdings" pitchFamily="2" charset="2"/>
              <a:buChar char="§"/>
            </a:pPr>
            <a:r>
              <a:rPr lang="en-IN" sz="1800" dirty="0" smtClean="0">
                <a:latin typeface="Trebuchet MS" pitchFamily="34" charset="0"/>
              </a:rPr>
              <a:t>Mobile Number Linking: 33.7% (families)</a:t>
            </a:r>
          </a:p>
          <a:p>
            <a:pPr algn="just">
              <a:buFont typeface="Wingdings" pitchFamily="2" charset="2"/>
              <a:buChar char="§"/>
            </a:pPr>
            <a:endParaRPr lang="en-IN" sz="1900" dirty="0"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115616" y="766544"/>
          <a:ext cx="6912768" cy="58308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"/>
                <a:gridCol w="1296144"/>
                <a:gridCol w="864096"/>
                <a:gridCol w="864096"/>
                <a:gridCol w="864096"/>
                <a:gridCol w="864096"/>
                <a:gridCol w="864096"/>
                <a:gridCol w="864096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IN" sz="1100" dirty="0" smtClean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SL NO</a:t>
                      </a:r>
                      <a:endParaRPr lang="en-IN" sz="1100" dirty="0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IN" sz="1100" dirty="0" smtClean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DISTRICT</a:t>
                      </a:r>
                      <a:endParaRPr lang="en-IN" sz="1100" dirty="0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IN" sz="1100" dirty="0" smtClean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RICE (PHH+AAY)</a:t>
                      </a:r>
                      <a:endParaRPr lang="en-IN" sz="1100" dirty="0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IN" sz="1100" dirty="0">
                        <a:latin typeface="Trebuchet MS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IN" sz="1100" dirty="0" smtClean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WHEAT</a:t>
                      </a:r>
                      <a:endParaRPr lang="en-IN" sz="1100" dirty="0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IN" sz="1100" dirty="0">
                        <a:latin typeface="Trebuchet MS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IN" sz="1100" dirty="0" smtClean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% OF LIFTING W.R.T. ALLOTMENT</a:t>
                      </a:r>
                      <a:endParaRPr lang="en-IN" sz="1100" dirty="0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IN" sz="1100" dirty="0">
                        <a:latin typeface="Trebuchet MS" pitchFamily="34" charset="0"/>
                      </a:endParaRPr>
                    </a:p>
                  </a:txBody>
                  <a:tcPr/>
                </a:tc>
              </a:tr>
              <a:tr h="222488">
                <a:tc vMerge="1">
                  <a:txBody>
                    <a:bodyPr/>
                    <a:lstStyle/>
                    <a:p>
                      <a:pPr algn="ctr"/>
                      <a:endParaRPr lang="en-IN" sz="11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IN" sz="1100" b="0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 smtClean="0">
                          <a:solidFill>
                            <a:schemeClr val="tx1"/>
                          </a:solidFill>
                          <a:latin typeface="Trebuchet MS"/>
                        </a:rPr>
                        <a:t>ALLOTMENT</a:t>
                      </a:r>
                      <a:endParaRPr lang="en-IN" sz="1100" b="0" i="0" u="none" strike="noStrike" dirty="0">
                        <a:solidFill>
                          <a:schemeClr val="tx1"/>
                        </a:solidFill>
                        <a:latin typeface="Trebuchet M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 smtClean="0">
                          <a:solidFill>
                            <a:schemeClr val="tx1"/>
                          </a:solidFill>
                          <a:latin typeface="Trebuchet MS"/>
                        </a:rPr>
                        <a:t>LIFTING</a:t>
                      </a:r>
                      <a:endParaRPr lang="en-IN" sz="1100" b="0" i="0" u="none" strike="noStrike" dirty="0">
                        <a:solidFill>
                          <a:schemeClr val="tx1"/>
                        </a:solidFill>
                        <a:latin typeface="Trebuchet M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 smtClean="0">
                          <a:solidFill>
                            <a:schemeClr val="tx1"/>
                          </a:solidFill>
                          <a:latin typeface="Trebuchet MS"/>
                        </a:rPr>
                        <a:t>ALLOTMENT</a:t>
                      </a:r>
                      <a:endParaRPr lang="en-IN" sz="1100" b="0" i="0" u="none" strike="noStrike" dirty="0">
                        <a:solidFill>
                          <a:schemeClr val="tx1"/>
                        </a:solidFill>
                        <a:latin typeface="Trebuchet M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 smtClean="0">
                          <a:solidFill>
                            <a:schemeClr val="tx1"/>
                          </a:solidFill>
                          <a:latin typeface="Trebuchet MS"/>
                        </a:rPr>
                        <a:t>LIFTING</a:t>
                      </a:r>
                      <a:endParaRPr lang="en-IN" sz="1100" b="0" i="0" u="none" strike="noStrike" dirty="0">
                        <a:solidFill>
                          <a:schemeClr val="tx1"/>
                        </a:solidFill>
                        <a:latin typeface="Trebuchet M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 smtClean="0">
                          <a:solidFill>
                            <a:schemeClr val="tx1"/>
                          </a:solidFill>
                          <a:latin typeface="Trebuchet MS"/>
                        </a:rPr>
                        <a:t>RICE</a:t>
                      </a:r>
                      <a:endParaRPr lang="en-IN" sz="1100" b="0" i="0" u="none" strike="noStrike" dirty="0">
                        <a:solidFill>
                          <a:schemeClr val="tx1"/>
                        </a:solidFill>
                        <a:latin typeface="Trebuchet M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 smtClean="0">
                          <a:solidFill>
                            <a:schemeClr val="tx1"/>
                          </a:solidFill>
                          <a:latin typeface="Trebuchet MS"/>
                        </a:rPr>
                        <a:t>WHEAT</a:t>
                      </a:r>
                      <a:endParaRPr lang="en-IN" sz="1100" b="0" i="0" u="none" strike="noStrike" dirty="0">
                        <a:solidFill>
                          <a:schemeClr val="tx1"/>
                        </a:solidFill>
                        <a:latin typeface="Trebuchet M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2488">
                <a:tc>
                  <a:txBody>
                    <a:bodyPr/>
                    <a:lstStyle/>
                    <a:p>
                      <a:pPr algn="ctr"/>
                      <a:r>
                        <a:rPr lang="en-IN" sz="1100" dirty="0" smtClean="0"/>
                        <a:t>1</a:t>
                      </a:r>
                      <a:endParaRPr lang="en-IN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rgbClr val="FF0000"/>
                          </a:solidFill>
                          <a:latin typeface="Trebuchet MS"/>
                        </a:rPr>
                        <a:t>ANGUL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 dirty="0">
                          <a:solidFill>
                            <a:srgbClr val="FF0000"/>
                          </a:solidFill>
                          <a:latin typeface="Trebuchet MS"/>
                        </a:rPr>
                        <a:t>8,675.942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>
                          <a:solidFill>
                            <a:srgbClr val="0033CC"/>
                          </a:solidFill>
                          <a:latin typeface="Trebuchet MS"/>
                        </a:rPr>
                        <a:t>2,594.001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 dirty="0">
                          <a:solidFill>
                            <a:srgbClr val="FF0000"/>
                          </a:solidFill>
                          <a:latin typeface="Trebuchet MS"/>
                        </a:rPr>
                        <a:t>1,811.897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>
                          <a:solidFill>
                            <a:srgbClr val="0033CC"/>
                          </a:solidFill>
                          <a:latin typeface="Trebuchet MS"/>
                        </a:rPr>
                        <a:t>470.756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rgbClr val="FF0000"/>
                          </a:solidFill>
                          <a:latin typeface="Trebuchet MS"/>
                        </a:rPr>
                        <a:t>29.9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FF0000"/>
                          </a:solidFill>
                          <a:latin typeface="Trebuchet MS"/>
                        </a:rPr>
                        <a:t>26.0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251440">
                <a:tc>
                  <a:txBody>
                    <a:bodyPr/>
                    <a:lstStyle/>
                    <a:p>
                      <a:pPr algn="ctr"/>
                      <a:r>
                        <a:rPr lang="en-IN" sz="1100" dirty="0" smtClean="0"/>
                        <a:t>2</a:t>
                      </a:r>
                      <a:endParaRPr lang="en-IN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rgbClr val="FF0000"/>
                          </a:solidFill>
                          <a:latin typeface="Trebuchet MS"/>
                        </a:rPr>
                        <a:t>BALASORE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 dirty="0">
                          <a:solidFill>
                            <a:srgbClr val="FF0000"/>
                          </a:solidFill>
                          <a:latin typeface="Trebuchet MS"/>
                        </a:rPr>
                        <a:t>16,370.098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>
                          <a:solidFill>
                            <a:srgbClr val="0033CC"/>
                          </a:solidFill>
                          <a:latin typeface="Trebuchet MS"/>
                        </a:rPr>
                        <a:t>4,235.822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 dirty="0">
                          <a:solidFill>
                            <a:srgbClr val="FF0000"/>
                          </a:solidFill>
                          <a:latin typeface="Trebuchet MS"/>
                        </a:rPr>
                        <a:t>4,076.735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>
                          <a:solidFill>
                            <a:srgbClr val="0033CC"/>
                          </a:solidFill>
                          <a:latin typeface="Trebuchet MS"/>
                        </a:rPr>
                        <a:t>781.416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rgbClr val="FF0000"/>
                          </a:solidFill>
                          <a:latin typeface="Trebuchet MS"/>
                        </a:rPr>
                        <a:t>25.9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rgbClr val="FF0000"/>
                          </a:solidFill>
                          <a:latin typeface="Trebuchet MS"/>
                        </a:rPr>
                        <a:t>19.2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08384">
                <a:tc>
                  <a:txBody>
                    <a:bodyPr/>
                    <a:lstStyle/>
                    <a:p>
                      <a:pPr algn="ctr"/>
                      <a:r>
                        <a:rPr lang="en-IN" sz="1100" dirty="0" smtClean="0"/>
                        <a:t>3</a:t>
                      </a:r>
                      <a:endParaRPr lang="en-IN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latin typeface="Trebuchet MS"/>
                        </a:rPr>
                        <a:t>BARAGARH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 dirty="0">
                          <a:solidFill>
                            <a:srgbClr val="FF0000"/>
                          </a:solidFill>
                          <a:latin typeface="Trebuchet MS"/>
                        </a:rPr>
                        <a:t>11,836.579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>
                          <a:solidFill>
                            <a:srgbClr val="0033CC"/>
                          </a:solidFill>
                          <a:latin typeface="Trebuchet MS"/>
                        </a:rPr>
                        <a:t>5,591.894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 dirty="0">
                          <a:solidFill>
                            <a:srgbClr val="FF0000"/>
                          </a:solidFill>
                          <a:latin typeface="Trebuchet MS"/>
                        </a:rPr>
                        <a:t>1,239.182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>
                          <a:solidFill>
                            <a:srgbClr val="0033CC"/>
                          </a:solidFill>
                          <a:latin typeface="Trebuchet MS"/>
                        </a:rPr>
                        <a:t>502.916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chemeClr val="tx1"/>
                          </a:solidFill>
                          <a:latin typeface="Trebuchet MS"/>
                        </a:rPr>
                        <a:t>47.2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chemeClr val="tx1"/>
                          </a:solidFill>
                          <a:latin typeface="Trebuchet MS"/>
                        </a:rPr>
                        <a:t>40.6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37336">
                <a:tc>
                  <a:txBody>
                    <a:bodyPr/>
                    <a:lstStyle/>
                    <a:p>
                      <a:pPr algn="ctr"/>
                      <a:r>
                        <a:rPr lang="en-IN" sz="1100" dirty="0" smtClean="0"/>
                        <a:t>4</a:t>
                      </a:r>
                      <a:endParaRPr lang="en-IN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latin typeface="Trebuchet MS"/>
                        </a:rPr>
                        <a:t>BHADRAK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 dirty="0">
                          <a:solidFill>
                            <a:srgbClr val="FF0000"/>
                          </a:solidFill>
                          <a:latin typeface="Trebuchet MS"/>
                        </a:rPr>
                        <a:t>9,651.624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>
                          <a:solidFill>
                            <a:srgbClr val="0033CC"/>
                          </a:solidFill>
                          <a:latin typeface="Trebuchet MS"/>
                        </a:rPr>
                        <a:t>4,989.636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 dirty="0">
                          <a:solidFill>
                            <a:srgbClr val="FF0000"/>
                          </a:solidFill>
                          <a:latin typeface="Trebuchet MS"/>
                        </a:rPr>
                        <a:t>2,769.775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>
                          <a:solidFill>
                            <a:srgbClr val="0033CC"/>
                          </a:solidFill>
                          <a:latin typeface="Trebuchet MS"/>
                        </a:rPr>
                        <a:t>790.968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chemeClr val="tx1"/>
                          </a:solidFill>
                          <a:latin typeface="Trebuchet MS"/>
                        </a:rPr>
                        <a:t>51.7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chemeClr val="tx1"/>
                          </a:solidFill>
                          <a:latin typeface="Trebuchet MS"/>
                        </a:rPr>
                        <a:t>28.6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194280">
                <a:tc>
                  <a:txBody>
                    <a:bodyPr/>
                    <a:lstStyle/>
                    <a:p>
                      <a:pPr algn="ctr"/>
                      <a:r>
                        <a:rPr lang="en-IN" sz="1100" dirty="0" smtClean="0"/>
                        <a:t>5</a:t>
                      </a:r>
                      <a:endParaRPr lang="en-IN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rgbClr val="FF0000"/>
                          </a:solidFill>
                          <a:latin typeface="Trebuchet MS"/>
                        </a:rPr>
                        <a:t>BOLANGIR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 dirty="0">
                          <a:solidFill>
                            <a:srgbClr val="FF0000"/>
                          </a:solidFill>
                          <a:latin typeface="Trebuchet MS"/>
                        </a:rPr>
                        <a:t>13,942.407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>
                          <a:solidFill>
                            <a:srgbClr val="0033CC"/>
                          </a:solidFill>
                          <a:latin typeface="Trebuchet MS"/>
                        </a:rPr>
                        <a:t>5,039.400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 dirty="0">
                          <a:solidFill>
                            <a:srgbClr val="FF0000"/>
                          </a:solidFill>
                          <a:latin typeface="Trebuchet MS"/>
                        </a:rPr>
                        <a:t>962.105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>
                          <a:solidFill>
                            <a:srgbClr val="0033CC"/>
                          </a:solidFill>
                          <a:latin typeface="Trebuchet MS"/>
                        </a:rPr>
                        <a:t>308.872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rgbClr val="FF0000"/>
                          </a:solidFill>
                          <a:latin typeface="Trebuchet MS"/>
                        </a:rPr>
                        <a:t>36.1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rgbClr val="FF0000"/>
                          </a:solidFill>
                          <a:latin typeface="Trebuchet MS"/>
                        </a:rPr>
                        <a:t>32.1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23232">
                <a:tc>
                  <a:txBody>
                    <a:bodyPr/>
                    <a:lstStyle/>
                    <a:p>
                      <a:pPr algn="ctr"/>
                      <a:r>
                        <a:rPr lang="en-IN" sz="1100" dirty="0" smtClean="0"/>
                        <a:t>6</a:t>
                      </a:r>
                      <a:endParaRPr lang="en-IN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rgbClr val="FF0000"/>
                          </a:solidFill>
                          <a:latin typeface="Trebuchet MS"/>
                        </a:rPr>
                        <a:t>BOUDH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 dirty="0">
                          <a:solidFill>
                            <a:srgbClr val="FF0000"/>
                          </a:solidFill>
                          <a:latin typeface="Trebuchet MS"/>
                        </a:rPr>
                        <a:t>3,764.393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>
                          <a:solidFill>
                            <a:srgbClr val="0033CC"/>
                          </a:solidFill>
                          <a:latin typeface="Trebuchet MS"/>
                        </a:rPr>
                        <a:t>1,443.849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 dirty="0">
                          <a:solidFill>
                            <a:srgbClr val="FF0000"/>
                          </a:solidFill>
                          <a:latin typeface="Trebuchet MS"/>
                        </a:rPr>
                        <a:t>294.058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>
                          <a:solidFill>
                            <a:srgbClr val="0033CC"/>
                          </a:solidFill>
                          <a:latin typeface="Trebuchet MS"/>
                        </a:rPr>
                        <a:t>33.956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rgbClr val="FF0000"/>
                          </a:solidFill>
                          <a:latin typeface="Trebuchet MS"/>
                        </a:rPr>
                        <a:t>38.4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rgbClr val="FF0000"/>
                          </a:solidFill>
                          <a:latin typeface="Trebuchet MS"/>
                        </a:rPr>
                        <a:t>11.5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52184">
                <a:tc>
                  <a:txBody>
                    <a:bodyPr/>
                    <a:lstStyle/>
                    <a:p>
                      <a:pPr algn="ctr"/>
                      <a:r>
                        <a:rPr lang="en-IN" sz="1100" dirty="0" smtClean="0"/>
                        <a:t>7</a:t>
                      </a:r>
                      <a:endParaRPr lang="en-IN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rgbClr val="FF0000"/>
                          </a:solidFill>
                          <a:latin typeface="Trebuchet MS"/>
                        </a:rPr>
                        <a:t>CUTTACK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 dirty="0">
                          <a:solidFill>
                            <a:srgbClr val="FF0000"/>
                          </a:solidFill>
                          <a:latin typeface="Trebuchet MS"/>
                        </a:rPr>
                        <a:t>13,820.757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>
                          <a:solidFill>
                            <a:srgbClr val="0033CC"/>
                          </a:solidFill>
                          <a:latin typeface="Trebuchet MS"/>
                        </a:rPr>
                        <a:t>4,566.204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 dirty="0">
                          <a:solidFill>
                            <a:srgbClr val="FF0000"/>
                          </a:solidFill>
                          <a:latin typeface="Trebuchet MS"/>
                        </a:rPr>
                        <a:t>5,357.070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>
                          <a:solidFill>
                            <a:srgbClr val="0033CC"/>
                          </a:solidFill>
                          <a:latin typeface="Trebuchet MS"/>
                        </a:rPr>
                        <a:t>724.656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rgbClr val="FF0000"/>
                          </a:solidFill>
                          <a:latin typeface="Trebuchet MS"/>
                        </a:rPr>
                        <a:t>33.0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rgbClr val="FF0000"/>
                          </a:solidFill>
                          <a:latin typeface="Trebuchet MS"/>
                        </a:rPr>
                        <a:t>13.5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09128">
                <a:tc>
                  <a:txBody>
                    <a:bodyPr/>
                    <a:lstStyle/>
                    <a:p>
                      <a:pPr algn="ctr"/>
                      <a:r>
                        <a:rPr lang="en-IN" sz="1100" dirty="0" smtClean="0"/>
                        <a:t>8</a:t>
                      </a:r>
                      <a:endParaRPr lang="en-IN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latin typeface="Trebuchet MS"/>
                        </a:rPr>
                        <a:t>DEOGARH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 dirty="0">
                          <a:solidFill>
                            <a:srgbClr val="FF0000"/>
                          </a:solidFill>
                          <a:latin typeface="Trebuchet MS"/>
                        </a:rPr>
                        <a:t>2,593.020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>
                          <a:solidFill>
                            <a:srgbClr val="0033CC"/>
                          </a:solidFill>
                          <a:latin typeface="Trebuchet MS"/>
                        </a:rPr>
                        <a:t>1,569.501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 dirty="0">
                          <a:solidFill>
                            <a:srgbClr val="FF0000"/>
                          </a:solidFill>
                          <a:latin typeface="Trebuchet MS"/>
                        </a:rPr>
                        <a:t>366.603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>
                          <a:solidFill>
                            <a:srgbClr val="0033CC"/>
                          </a:solidFill>
                          <a:latin typeface="Trebuchet MS"/>
                        </a:rPr>
                        <a:t>208.903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chemeClr val="tx1"/>
                          </a:solidFill>
                          <a:latin typeface="Trebuchet MS"/>
                        </a:rPr>
                        <a:t>60.5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chemeClr val="tx1"/>
                          </a:solidFill>
                          <a:latin typeface="Trebuchet MS"/>
                        </a:rPr>
                        <a:t>57.0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38080">
                <a:tc>
                  <a:txBody>
                    <a:bodyPr/>
                    <a:lstStyle/>
                    <a:p>
                      <a:pPr algn="ctr"/>
                      <a:r>
                        <a:rPr lang="en-IN" sz="1100" dirty="0" smtClean="0"/>
                        <a:t>9</a:t>
                      </a:r>
                      <a:endParaRPr lang="en-IN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latin typeface="Trebuchet MS"/>
                        </a:rPr>
                        <a:t>DHENKANAL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 dirty="0">
                          <a:solidFill>
                            <a:srgbClr val="FF0000"/>
                          </a:solidFill>
                          <a:latin typeface="Trebuchet MS"/>
                        </a:rPr>
                        <a:t>8,784.461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>
                          <a:solidFill>
                            <a:srgbClr val="0033CC"/>
                          </a:solidFill>
                          <a:latin typeface="Trebuchet MS"/>
                        </a:rPr>
                        <a:t>5,035.308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 dirty="0">
                          <a:solidFill>
                            <a:srgbClr val="FF0000"/>
                          </a:solidFill>
                          <a:latin typeface="Trebuchet MS"/>
                        </a:rPr>
                        <a:t>1,694.585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>
                          <a:solidFill>
                            <a:srgbClr val="0033CC"/>
                          </a:solidFill>
                          <a:latin typeface="Trebuchet MS"/>
                        </a:rPr>
                        <a:t>542.942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chemeClr val="tx1"/>
                          </a:solidFill>
                          <a:latin typeface="Trebuchet MS"/>
                        </a:rPr>
                        <a:t>57.3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chemeClr val="tx1"/>
                          </a:solidFill>
                          <a:latin typeface="Trebuchet MS"/>
                        </a:rPr>
                        <a:t>32.0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195024">
                <a:tc>
                  <a:txBody>
                    <a:bodyPr/>
                    <a:lstStyle/>
                    <a:p>
                      <a:pPr algn="ctr"/>
                      <a:r>
                        <a:rPr lang="en-IN" sz="1100" dirty="0" smtClean="0"/>
                        <a:t>10</a:t>
                      </a:r>
                      <a:endParaRPr lang="en-IN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latin typeface="Trebuchet MS"/>
                        </a:rPr>
                        <a:t>GAJAPATI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 dirty="0">
                          <a:solidFill>
                            <a:srgbClr val="FF0000"/>
                          </a:solidFill>
                          <a:latin typeface="Trebuchet MS"/>
                        </a:rPr>
                        <a:t>4,925.027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>
                          <a:solidFill>
                            <a:srgbClr val="0033CC"/>
                          </a:solidFill>
                          <a:latin typeface="Trebuchet MS"/>
                        </a:rPr>
                        <a:t>2,524.142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 dirty="0">
                          <a:solidFill>
                            <a:srgbClr val="FF0000"/>
                          </a:solidFill>
                          <a:latin typeface="Trebuchet MS"/>
                        </a:rPr>
                        <a:t>213.755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>
                          <a:solidFill>
                            <a:srgbClr val="0033CC"/>
                          </a:solidFill>
                          <a:latin typeface="Trebuchet MS"/>
                        </a:rPr>
                        <a:t>107.501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chemeClr val="tx1"/>
                          </a:solidFill>
                          <a:latin typeface="Trebuchet MS"/>
                        </a:rPr>
                        <a:t>51.3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chemeClr val="tx1"/>
                          </a:solidFill>
                          <a:latin typeface="Trebuchet MS"/>
                        </a:rPr>
                        <a:t>50.3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23976">
                <a:tc>
                  <a:txBody>
                    <a:bodyPr/>
                    <a:lstStyle/>
                    <a:p>
                      <a:pPr algn="ctr"/>
                      <a:r>
                        <a:rPr lang="en-IN" sz="1100" dirty="0" smtClean="0"/>
                        <a:t>11</a:t>
                      </a:r>
                      <a:endParaRPr lang="en-IN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latin typeface="Trebuchet MS"/>
                        </a:rPr>
                        <a:t>GANJAM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 dirty="0">
                          <a:solidFill>
                            <a:srgbClr val="FF0000"/>
                          </a:solidFill>
                          <a:latin typeface="Trebuchet MS"/>
                        </a:rPr>
                        <a:t>21,924.250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>
                          <a:solidFill>
                            <a:srgbClr val="0033CC"/>
                          </a:solidFill>
                          <a:latin typeface="Trebuchet MS"/>
                        </a:rPr>
                        <a:t>10,678.251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 dirty="0">
                          <a:solidFill>
                            <a:srgbClr val="FF0000"/>
                          </a:solidFill>
                          <a:latin typeface="Trebuchet MS"/>
                        </a:rPr>
                        <a:t>3,793.258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>
                          <a:solidFill>
                            <a:srgbClr val="0033CC"/>
                          </a:solidFill>
                          <a:latin typeface="Trebuchet MS"/>
                        </a:rPr>
                        <a:t>1,006.049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chemeClr val="tx1"/>
                          </a:solidFill>
                          <a:latin typeface="Trebuchet MS"/>
                        </a:rPr>
                        <a:t>48.7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chemeClr val="tx1"/>
                          </a:solidFill>
                          <a:latin typeface="Trebuchet MS"/>
                        </a:rPr>
                        <a:t>26.5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52928">
                <a:tc>
                  <a:txBody>
                    <a:bodyPr/>
                    <a:lstStyle/>
                    <a:p>
                      <a:pPr algn="ctr"/>
                      <a:r>
                        <a:rPr lang="en-IN" sz="1100" dirty="0" smtClean="0"/>
                        <a:t>12</a:t>
                      </a:r>
                      <a:endParaRPr lang="en-IN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latin typeface="Trebuchet MS"/>
                        </a:rPr>
                        <a:t>JAGATSINGHPUR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 dirty="0">
                          <a:solidFill>
                            <a:srgbClr val="FF0000"/>
                          </a:solidFill>
                          <a:latin typeface="Trebuchet MS"/>
                        </a:rPr>
                        <a:t>6,372.339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>
                          <a:solidFill>
                            <a:srgbClr val="0033CC"/>
                          </a:solidFill>
                          <a:latin typeface="Trebuchet MS"/>
                        </a:rPr>
                        <a:t>4,007.954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 dirty="0">
                          <a:solidFill>
                            <a:srgbClr val="FF0000"/>
                          </a:solidFill>
                          <a:latin typeface="Trebuchet MS"/>
                        </a:rPr>
                        <a:t>2,743.085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>
                          <a:solidFill>
                            <a:srgbClr val="0033CC"/>
                          </a:solidFill>
                          <a:latin typeface="Trebuchet MS"/>
                        </a:rPr>
                        <a:t>941.490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chemeClr val="tx1"/>
                          </a:solidFill>
                          <a:latin typeface="Trebuchet MS"/>
                        </a:rPr>
                        <a:t>62.9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chemeClr val="tx1"/>
                          </a:solidFill>
                          <a:latin typeface="Trebuchet MS"/>
                        </a:rPr>
                        <a:t>34.3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09872">
                <a:tc>
                  <a:txBody>
                    <a:bodyPr/>
                    <a:lstStyle/>
                    <a:p>
                      <a:pPr algn="ctr"/>
                      <a:r>
                        <a:rPr lang="en-IN" sz="1100" dirty="0" smtClean="0"/>
                        <a:t>13</a:t>
                      </a:r>
                      <a:endParaRPr lang="en-IN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rgbClr val="FF0000"/>
                          </a:solidFill>
                          <a:latin typeface="Trebuchet MS"/>
                        </a:rPr>
                        <a:t>JAJPUR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 dirty="0">
                          <a:solidFill>
                            <a:srgbClr val="FF0000"/>
                          </a:solidFill>
                          <a:latin typeface="Trebuchet MS"/>
                        </a:rPr>
                        <a:t>12,637.311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>
                          <a:solidFill>
                            <a:srgbClr val="0033CC"/>
                          </a:solidFill>
                          <a:latin typeface="Trebuchet MS"/>
                        </a:rPr>
                        <a:t>4,695.540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 dirty="0">
                          <a:solidFill>
                            <a:srgbClr val="FF0000"/>
                          </a:solidFill>
                          <a:latin typeface="Trebuchet MS"/>
                        </a:rPr>
                        <a:t>3,101.902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>
                          <a:solidFill>
                            <a:srgbClr val="0033CC"/>
                          </a:solidFill>
                          <a:latin typeface="Trebuchet MS"/>
                        </a:rPr>
                        <a:t>855.310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rgbClr val="FF0000"/>
                          </a:solidFill>
                          <a:latin typeface="Trebuchet MS"/>
                        </a:rPr>
                        <a:t>37.2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rgbClr val="FF0000"/>
                          </a:solidFill>
                          <a:latin typeface="Trebuchet MS"/>
                        </a:rPr>
                        <a:t>27.6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38824">
                <a:tc>
                  <a:txBody>
                    <a:bodyPr/>
                    <a:lstStyle/>
                    <a:p>
                      <a:pPr algn="ctr"/>
                      <a:r>
                        <a:rPr lang="en-IN" sz="1100" dirty="0" smtClean="0"/>
                        <a:t>14</a:t>
                      </a:r>
                      <a:endParaRPr lang="en-IN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rgbClr val="FF0000"/>
                          </a:solidFill>
                          <a:latin typeface="Trebuchet MS"/>
                        </a:rPr>
                        <a:t>JHARSUGUDA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 dirty="0">
                          <a:solidFill>
                            <a:srgbClr val="FF0000"/>
                          </a:solidFill>
                          <a:latin typeface="Trebuchet MS"/>
                        </a:rPr>
                        <a:t>3,212.686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>
                          <a:solidFill>
                            <a:srgbClr val="0033CC"/>
                          </a:solidFill>
                          <a:latin typeface="Trebuchet MS"/>
                        </a:rPr>
                        <a:t>908.375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 dirty="0">
                          <a:solidFill>
                            <a:srgbClr val="FF0000"/>
                          </a:solidFill>
                          <a:latin typeface="Trebuchet MS"/>
                        </a:rPr>
                        <a:t>799.993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>
                          <a:solidFill>
                            <a:srgbClr val="0033CC"/>
                          </a:solidFill>
                          <a:latin typeface="Trebuchet MS"/>
                        </a:rPr>
                        <a:t>187.271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rgbClr val="FF0000"/>
                          </a:solidFill>
                          <a:latin typeface="Trebuchet MS"/>
                        </a:rPr>
                        <a:t>28.3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rgbClr val="FF0000"/>
                          </a:solidFill>
                          <a:latin typeface="Trebuchet MS"/>
                        </a:rPr>
                        <a:t>23.4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195768">
                <a:tc>
                  <a:txBody>
                    <a:bodyPr/>
                    <a:lstStyle/>
                    <a:p>
                      <a:pPr algn="ctr"/>
                      <a:r>
                        <a:rPr lang="en-IN" sz="1100" dirty="0" smtClean="0"/>
                        <a:t>15</a:t>
                      </a:r>
                      <a:endParaRPr lang="en-IN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latin typeface="Trebuchet MS"/>
                        </a:rPr>
                        <a:t>KALAHANDI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 dirty="0">
                          <a:solidFill>
                            <a:srgbClr val="FF0000"/>
                          </a:solidFill>
                          <a:latin typeface="Trebuchet MS"/>
                        </a:rPr>
                        <a:t>14,370.514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>
                          <a:solidFill>
                            <a:srgbClr val="0033CC"/>
                          </a:solidFill>
                          <a:latin typeface="Trebuchet MS"/>
                        </a:rPr>
                        <a:t>8,719.689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 dirty="0">
                          <a:solidFill>
                            <a:srgbClr val="FF0000"/>
                          </a:solidFill>
                          <a:latin typeface="Trebuchet MS"/>
                        </a:rPr>
                        <a:t>591.833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>
                          <a:solidFill>
                            <a:srgbClr val="0033CC"/>
                          </a:solidFill>
                          <a:latin typeface="Trebuchet MS"/>
                        </a:rPr>
                        <a:t>45.724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chemeClr val="tx1"/>
                          </a:solidFill>
                          <a:latin typeface="Trebuchet MS"/>
                        </a:rPr>
                        <a:t>60.7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chemeClr val="tx1"/>
                          </a:solidFill>
                          <a:latin typeface="Trebuchet MS"/>
                        </a:rPr>
                        <a:t>7.7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195768">
                <a:tc>
                  <a:txBody>
                    <a:bodyPr/>
                    <a:lstStyle/>
                    <a:p>
                      <a:pPr algn="ctr"/>
                      <a:r>
                        <a:rPr lang="en-IN" sz="1100" dirty="0" smtClean="0"/>
                        <a:t>16</a:t>
                      </a:r>
                      <a:endParaRPr lang="en-IN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rgbClr val="FF0000"/>
                          </a:solidFill>
                          <a:latin typeface="Trebuchet MS"/>
                        </a:rPr>
                        <a:t>KANDHAMAL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 dirty="0">
                          <a:solidFill>
                            <a:srgbClr val="FF0000"/>
                          </a:solidFill>
                          <a:latin typeface="Trebuchet MS"/>
                        </a:rPr>
                        <a:t>6,965.421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>
                          <a:solidFill>
                            <a:srgbClr val="0033CC"/>
                          </a:solidFill>
                          <a:latin typeface="Trebuchet MS"/>
                        </a:rPr>
                        <a:t>2,994.032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 dirty="0">
                          <a:solidFill>
                            <a:srgbClr val="FF0000"/>
                          </a:solidFill>
                          <a:latin typeface="Trebuchet MS"/>
                        </a:rPr>
                        <a:t>202.071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>
                          <a:solidFill>
                            <a:srgbClr val="0033CC"/>
                          </a:solidFill>
                          <a:latin typeface="Trebuchet MS"/>
                        </a:rPr>
                        <a:t>54.122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rgbClr val="FF0000"/>
                          </a:solidFill>
                          <a:latin typeface="Trebuchet MS"/>
                        </a:rPr>
                        <a:t>43.0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rgbClr val="FF0000"/>
                          </a:solidFill>
                          <a:latin typeface="Trebuchet MS"/>
                        </a:rPr>
                        <a:t>26.8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195768">
                <a:tc>
                  <a:txBody>
                    <a:bodyPr/>
                    <a:lstStyle/>
                    <a:p>
                      <a:pPr algn="ctr"/>
                      <a:r>
                        <a:rPr lang="en-IN" sz="1100" dirty="0" smtClean="0"/>
                        <a:t>17</a:t>
                      </a:r>
                      <a:endParaRPr lang="en-IN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chemeClr val="tx1"/>
                          </a:solidFill>
                          <a:latin typeface="Trebuchet MS"/>
                        </a:rPr>
                        <a:t>KENDRAPARA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 dirty="0">
                          <a:solidFill>
                            <a:srgbClr val="FF0000"/>
                          </a:solidFill>
                          <a:latin typeface="Trebuchet MS"/>
                        </a:rPr>
                        <a:t>8,430.026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>
                          <a:solidFill>
                            <a:srgbClr val="0033CC"/>
                          </a:solidFill>
                          <a:latin typeface="Trebuchet MS"/>
                        </a:rPr>
                        <a:t>3,906.002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 dirty="0">
                          <a:solidFill>
                            <a:srgbClr val="FF0000"/>
                          </a:solidFill>
                          <a:latin typeface="Trebuchet MS"/>
                        </a:rPr>
                        <a:t>3,440.076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>
                          <a:solidFill>
                            <a:srgbClr val="0033CC"/>
                          </a:solidFill>
                          <a:latin typeface="Trebuchet MS"/>
                        </a:rPr>
                        <a:t>1,808.470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chemeClr val="tx1"/>
                          </a:solidFill>
                          <a:latin typeface="Trebuchet MS"/>
                        </a:rPr>
                        <a:t>46.3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chemeClr val="tx1"/>
                          </a:solidFill>
                          <a:latin typeface="Trebuchet MS"/>
                        </a:rPr>
                        <a:t>52.6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195768">
                <a:tc>
                  <a:txBody>
                    <a:bodyPr/>
                    <a:lstStyle/>
                    <a:p>
                      <a:pPr algn="ctr"/>
                      <a:r>
                        <a:rPr lang="en-IN" sz="1100" dirty="0" smtClean="0"/>
                        <a:t>18</a:t>
                      </a:r>
                      <a:endParaRPr lang="en-IN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rgbClr val="FF0000"/>
                          </a:solidFill>
                          <a:latin typeface="Trebuchet MS"/>
                        </a:rPr>
                        <a:t>KEONJHAR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 dirty="0">
                          <a:solidFill>
                            <a:srgbClr val="FF0000"/>
                          </a:solidFill>
                          <a:latin typeface="Trebuchet MS"/>
                        </a:rPr>
                        <a:t>15,037.003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>
                          <a:solidFill>
                            <a:srgbClr val="0033CC"/>
                          </a:solidFill>
                          <a:latin typeface="Trebuchet MS"/>
                        </a:rPr>
                        <a:t>4,644.644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 dirty="0">
                          <a:solidFill>
                            <a:srgbClr val="FF0000"/>
                          </a:solidFill>
                          <a:latin typeface="Trebuchet MS"/>
                        </a:rPr>
                        <a:t>1,519.204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>
                          <a:solidFill>
                            <a:srgbClr val="0033CC"/>
                          </a:solidFill>
                          <a:latin typeface="Trebuchet MS"/>
                        </a:rPr>
                        <a:t>374.035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rgbClr val="FF0000"/>
                          </a:solidFill>
                          <a:latin typeface="Trebuchet MS"/>
                        </a:rPr>
                        <a:t>30.9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rgbClr val="FF0000"/>
                          </a:solidFill>
                          <a:latin typeface="Trebuchet MS"/>
                        </a:rPr>
                        <a:t>24.6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195768">
                <a:tc>
                  <a:txBody>
                    <a:bodyPr/>
                    <a:lstStyle/>
                    <a:p>
                      <a:pPr algn="ctr"/>
                      <a:r>
                        <a:rPr lang="en-IN" sz="1100" dirty="0" smtClean="0"/>
                        <a:t>19</a:t>
                      </a:r>
                      <a:endParaRPr lang="en-IN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latin typeface="Trebuchet MS"/>
                        </a:rPr>
                        <a:t>KHORDHA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 dirty="0">
                          <a:solidFill>
                            <a:srgbClr val="FF0000"/>
                          </a:solidFill>
                          <a:latin typeface="Trebuchet MS"/>
                        </a:rPr>
                        <a:t>11,530.309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>
                          <a:solidFill>
                            <a:srgbClr val="0033CC"/>
                          </a:solidFill>
                          <a:latin typeface="Trebuchet MS"/>
                        </a:rPr>
                        <a:t>6,243.867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 dirty="0">
                          <a:solidFill>
                            <a:srgbClr val="FF0000"/>
                          </a:solidFill>
                          <a:latin typeface="Trebuchet MS"/>
                        </a:rPr>
                        <a:t>3,399.275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>
                          <a:solidFill>
                            <a:srgbClr val="0033CC"/>
                          </a:solidFill>
                          <a:latin typeface="Trebuchet MS"/>
                        </a:rPr>
                        <a:t>910.992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chemeClr val="tx1"/>
                          </a:solidFill>
                          <a:latin typeface="Trebuchet MS"/>
                        </a:rPr>
                        <a:t>54.2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chemeClr val="tx1"/>
                          </a:solidFill>
                          <a:latin typeface="Trebuchet MS"/>
                        </a:rPr>
                        <a:t>26.8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195768">
                <a:tc>
                  <a:txBody>
                    <a:bodyPr/>
                    <a:lstStyle/>
                    <a:p>
                      <a:pPr algn="ctr"/>
                      <a:r>
                        <a:rPr lang="en-IN" sz="1100" dirty="0" smtClean="0"/>
                        <a:t>20</a:t>
                      </a:r>
                      <a:endParaRPr lang="en-IN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latin typeface="Trebuchet MS"/>
                        </a:rPr>
                        <a:t>KORAPUT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 dirty="0">
                          <a:solidFill>
                            <a:srgbClr val="FF0000"/>
                          </a:solidFill>
                          <a:latin typeface="Trebuchet MS"/>
                        </a:rPr>
                        <a:t>13,355.170</a:t>
                      </a: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 dirty="0">
                          <a:solidFill>
                            <a:srgbClr val="0033CC"/>
                          </a:solidFill>
                          <a:latin typeface="Trebuchet MS"/>
                        </a:rPr>
                        <a:t>7,333.883</a:t>
                      </a: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 dirty="0">
                          <a:solidFill>
                            <a:srgbClr val="FF0000"/>
                          </a:solidFill>
                          <a:latin typeface="Trebuchet MS"/>
                        </a:rPr>
                        <a:t>222.857</a:t>
                      </a: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 dirty="0">
                          <a:solidFill>
                            <a:srgbClr val="0033CC"/>
                          </a:solidFill>
                          <a:latin typeface="Trebuchet MS"/>
                        </a:rPr>
                        <a:t>60.928</a:t>
                      </a: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chemeClr val="tx1"/>
                          </a:solidFill>
                          <a:latin typeface="Trebuchet MS"/>
                        </a:rPr>
                        <a:t>54.9</a:t>
                      </a: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chemeClr val="tx1"/>
                          </a:solidFill>
                          <a:latin typeface="Trebuchet MS"/>
                        </a:rPr>
                        <a:t>27.3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115616" y="260648"/>
            <a:ext cx="3168352" cy="360040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dirty="0" smtClean="0">
                <a:latin typeface="Trebuchet MS" pitchFamily="34" charset="0"/>
              </a:rPr>
              <a:t>Allotment &amp; Lifting Status</a:t>
            </a:r>
            <a:endParaRPr lang="en-IN" dirty="0"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4177189"/>
              </p:ext>
            </p:extLst>
          </p:nvPr>
        </p:nvGraphicFramePr>
        <p:xfrm>
          <a:off x="1115616" y="711304"/>
          <a:ext cx="6976417" cy="36819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"/>
                <a:gridCol w="1296144"/>
                <a:gridCol w="1080120"/>
                <a:gridCol w="1008112"/>
                <a:gridCol w="868362"/>
                <a:gridCol w="859829"/>
                <a:gridCol w="639714"/>
                <a:gridCol w="792088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IN" sz="1100" dirty="0" smtClean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SL NO</a:t>
                      </a:r>
                      <a:endParaRPr lang="en-IN" sz="1100" dirty="0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IN" sz="1100" dirty="0" smtClean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DISTRICT</a:t>
                      </a:r>
                      <a:endParaRPr lang="en-IN" sz="1100" dirty="0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IN" sz="1100" dirty="0" smtClean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RICE (PHH+AAY)</a:t>
                      </a:r>
                      <a:endParaRPr lang="en-IN" sz="1100" dirty="0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IN" sz="1100" dirty="0">
                        <a:latin typeface="Trebuchet MS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IN" sz="1100" dirty="0" smtClean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WHEAT</a:t>
                      </a:r>
                      <a:endParaRPr lang="en-IN" sz="1100" dirty="0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IN" sz="1100" dirty="0">
                        <a:latin typeface="Trebuchet MS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IN" sz="1100" dirty="0" smtClean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% OF LIFTING W.R.T. ALLOTMENT</a:t>
                      </a:r>
                      <a:endParaRPr lang="en-IN" sz="1100" dirty="0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IN" sz="1100" dirty="0">
                        <a:latin typeface="Trebuchet MS" pitchFamily="34" charset="0"/>
                      </a:endParaRPr>
                    </a:p>
                  </a:txBody>
                  <a:tcPr/>
                </a:tc>
              </a:tr>
              <a:tr h="222488">
                <a:tc vMerge="1">
                  <a:txBody>
                    <a:bodyPr/>
                    <a:lstStyle/>
                    <a:p>
                      <a:pPr algn="ctr"/>
                      <a:endParaRPr lang="en-IN" sz="11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IN" sz="1100" b="1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 smtClean="0">
                          <a:solidFill>
                            <a:schemeClr val="tx1"/>
                          </a:solidFill>
                          <a:latin typeface="Trebuchet MS"/>
                        </a:rPr>
                        <a:t>ALLOTMENT</a:t>
                      </a:r>
                      <a:endParaRPr lang="en-IN" sz="1100" b="0" i="0" u="none" strike="noStrike" dirty="0">
                        <a:solidFill>
                          <a:schemeClr val="tx1"/>
                        </a:solidFill>
                        <a:latin typeface="Trebuchet M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 smtClean="0">
                          <a:solidFill>
                            <a:schemeClr val="tx1"/>
                          </a:solidFill>
                          <a:latin typeface="Trebuchet MS"/>
                        </a:rPr>
                        <a:t>LIFTING</a:t>
                      </a:r>
                      <a:endParaRPr lang="en-IN" sz="1100" b="0" i="0" u="none" strike="noStrike" dirty="0">
                        <a:solidFill>
                          <a:schemeClr val="tx1"/>
                        </a:solidFill>
                        <a:latin typeface="Trebuchet M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 smtClean="0">
                          <a:solidFill>
                            <a:schemeClr val="tx1"/>
                          </a:solidFill>
                          <a:latin typeface="Trebuchet MS"/>
                        </a:rPr>
                        <a:t>ALLOTMENT</a:t>
                      </a:r>
                      <a:endParaRPr lang="en-IN" sz="1100" b="0" i="0" u="none" strike="noStrike" dirty="0">
                        <a:solidFill>
                          <a:schemeClr val="tx1"/>
                        </a:solidFill>
                        <a:latin typeface="Trebuchet M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 smtClean="0">
                          <a:solidFill>
                            <a:schemeClr val="tx1"/>
                          </a:solidFill>
                          <a:latin typeface="Trebuchet MS"/>
                        </a:rPr>
                        <a:t>LIFTING</a:t>
                      </a:r>
                      <a:endParaRPr lang="en-IN" sz="1100" b="0" i="0" u="none" strike="noStrike" dirty="0">
                        <a:solidFill>
                          <a:schemeClr val="tx1"/>
                        </a:solidFill>
                        <a:latin typeface="Trebuchet M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 smtClean="0">
                          <a:solidFill>
                            <a:schemeClr val="tx1"/>
                          </a:solidFill>
                          <a:latin typeface="Trebuchet MS"/>
                        </a:rPr>
                        <a:t>RICE</a:t>
                      </a:r>
                      <a:endParaRPr lang="en-IN" sz="1100" b="0" i="0" u="none" strike="noStrike" dirty="0">
                        <a:solidFill>
                          <a:schemeClr val="tx1"/>
                        </a:solidFill>
                        <a:latin typeface="Trebuchet M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 smtClean="0">
                          <a:solidFill>
                            <a:schemeClr val="tx1"/>
                          </a:solidFill>
                          <a:latin typeface="Trebuchet MS"/>
                        </a:rPr>
                        <a:t>WHEAT</a:t>
                      </a:r>
                      <a:endParaRPr lang="en-IN" sz="1100" b="0" i="0" u="none" strike="noStrike" dirty="0">
                        <a:solidFill>
                          <a:schemeClr val="tx1"/>
                        </a:solidFill>
                        <a:latin typeface="Trebuchet M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2488">
                <a:tc>
                  <a:txBody>
                    <a:bodyPr/>
                    <a:lstStyle/>
                    <a:p>
                      <a:pPr algn="ctr"/>
                      <a:r>
                        <a:rPr lang="en-IN" sz="1100" dirty="0" smtClean="0"/>
                        <a:t>21</a:t>
                      </a:r>
                      <a:endParaRPr lang="en-IN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latin typeface="Trebuchet MS"/>
                        </a:rPr>
                        <a:t>MALKANGIRI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 dirty="0">
                          <a:solidFill>
                            <a:srgbClr val="FF0000"/>
                          </a:solidFill>
                          <a:latin typeface="Trebuchet MS"/>
                        </a:rPr>
                        <a:t>6,289.579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>
                          <a:solidFill>
                            <a:srgbClr val="0033CC"/>
                          </a:solidFill>
                          <a:latin typeface="Trebuchet MS"/>
                        </a:rPr>
                        <a:t>4,415.497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rgbClr val="FF0000"/>
                          </a:solidFill>
                          <a:latin typeface="Trebuchet MS"/>
                        </a:rPr>
                        <a:t>93.934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 dirty="0">
                          <a:solidFill>
                            <a:srgbClr val="0033CC"/>
                          </a:solidFill>
                          <a:latin typeface="Trebuchet MS"/>
                        </a:rPr>
                        <a:t>34.270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chemeClr val="tx1"/>
                          </a:solidFill>
                          <a:latin typeface="Trebuchet MS"/>
                        </a:rPr>
                        <a:t>70.2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chemeClr val="tx1"/>
                          </a:solidFill>
                          <a:latin typeface="Trebuchet MS"/>
                        </a:rPr>
                        <a:t>36.5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251440">
                <a:tc>
                  <a:txBody>
                    <a:bodyPr/>
                    <a:lstStyle/>
                    <a:p>
                      <a:pPr algn="ctr"/>
                      <a:r>
                        <a:rPr lang="en-IN" sz="1100" dirty="0" smtClean="0"/>
                        <a:t>22</a:t>
                      </a:r>
                      <a:endParaRPr lang="en-IN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latin typeface="Trebuchet MS"/>
                        </a:rPr>
                        <a:t>MAYURBHANJ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 dirty="0">
                          <a:solidFill>
                            <a:srgbClr val="FF0000"/>
                          </a:solidFill>
                          <a:latin typeface="Trebuchet MS"/>
                        </a:rPr>
                        <a:t>22,896.099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>
                          <a:solidFill>
                            <a:srgbClr val="0033CC"/>
                          </a:solidFill>
                          <a:latin typeface="Trebuchet MS"/>
                        </a:rPr>
                        <a:t>11,339.419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rgbClr val="FF0000"/>
                          </a:solidFill>
                          <a:latin typeface="Trebuchet MS"/>
                        </a:rPr>
                        <a:t>1,686.877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 dirty="0">
                          <a:solidFill>
                            <a:srgbClr val="0033CC"/>
                          </a:solidFill>
                          <a:latin typeface="Trebuchet MS"/>
                        </a:rPr>
                        <a:t>242.461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chemeClr val="tx1"/>
                          </a:solidFill>
                          <a:latin typeface="Trebuchet MS"/>
                        </a:rPr>
                        <a:t>49.5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chemeClr val="tx1"/>
                          </a:solidFill>
                          <a:latin typeface="Trebuchet MS"/>
                        </a:rPr>
                        <a:t>14.4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08384">
                <a:tc>
                  <a:txBody>
                    <a:bodyPr/>
                    <a:lstStyle/>
                    <a:p>
                      <a:pPr algn="ctr"/>
                      <a:r>
                        <a:rPr lang="en-IN" sz="1100" dirty="0" smtClean="0"/>
                        <a:t>23</a:t>
                      </a:r>
                      <a:endParaRPr lang="en-IN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latin typeface="Trebuchet MS"/>
                        </a:rPr>
                        <a:t>NAWARANGPUR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 dirty="0">
                          <a:solidFill>
                            <a:srgbClr val="FF0000"/>
                          </a:solidFill>
                          <a:latin typeface="Trebuchet MS"/>
                        </a:rPr>
                        <a:t>12,163.404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>
                          <a:solidFill>
                            <a:srgbClr val="0033CC"/>
                          </a:solidFill>
                          <a:latin typeface="Trebuchet MS"/>
                        </a:rPr>
                        <a:t>8,088.929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rgbClr val="FF0000"/>
                          </a:solidFill>
                          <a:latin typeface="Trebuchet MS"/>
                        </a:rPr>
                        <a:t>102.102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 dirty="0">
                          <a:solidFill>
                            <a:srgbClr val="0033CC"/>
                          </a:solidFill>
                          <a:latin typeface="Trebuchet MS"/>
                        </a:rPr>
                        <a:t>57.514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chemeClr val="tx1"/>
                          </a:solidFill>
                          <a:latin typeface="Trebuchet MS"/>
                        </a:rPr>
                        <a:t>66.5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chemeClr val="tx1"/>
                          </a:solidFill>
                          <a:latin typeface="Trebuchet MS"/>
                        </a:rPr>
                        <a:t>56.3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37336">
                <a:tc>
                  <a:txBody>
                    <a:bodyPr/>
                    <a:lstStyle/>
                    <a:p>
                      <a:pPr algn="ctr"/>
                      <a:r>
                        <a:rPr lang="en-IN" sz="1100" dirty="0" smtClean="0"/>
                        <a:t>24</a:t>
                      </a:r>
                      <a:endParaRPr lang="en-IN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rgbClr val="FF0000"/>
                          </a:solidFill>
                          <a:latin typeface="Trebuchet MS"/>
                        </a:rPr>
                        <a:t>NAYAGARH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 dirty="0">
                          <a:solidFill>
                            <a:srgbClr val="FF0000"/>
                          </a:solidFill>
                          <a:latin typeface="Trebuchet MS"/>
                        </a:rPr>
                        <a:t>6,809.306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>
                          <a:solidFill>
                            <a:srgbClr val="0033CC"/>
                          </a:solidFill>
                          <a:latin typeface="Trebuchet MS"/>
                        </a:rPr>
                        <a:t>1,928.516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rgbClr val="FF0000"/>
                          </a:solidFill>
                          <a:latin typeface="Trebuchet MS"/>
                        </a:rPr>
                        <a:t>1,335.740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 dirty="0">
                          <a:solidFill>
                            <a:srgbClr val="0033CC"/>
                          </a:solidFill>
                          <a:latin typeface="Trebuchet MS"/>
                        </a:rPr>
                        <a:t>366.011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rgbClr val="FF0000"/>
                          </a:solidFill>
                          <a:latin typeface="Trebuchet MS"/>
                        </a:rPr>
                        <a:t>28.3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FF0000"/>
                          </a:solidFill>
                          <a:latin typeface="Trebuchet MS"/>
                        </a:rPr>
                        <a:t>27.4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194280">
                <a:tc>
                  <a:txBody>
                    <a:bodyPr/>
                    <a:lstStyle/>
                    <a:p>
                      <a:pPr algn="ctr"/>
                      <a:r>
                        <a:rPr lang="en-IN" sz="1100" dirty="0" smtClean="0"/>
                        <a:t>25</a:t>
                      </a:r>
                      <a:endParaRPr lang="en-IN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rgbClr val="FF0000"/>
                          </a:solidFill>
                          <a:latin typeface="Trebuchet MS"/>
                        </a:rPr>
                        <a:t>NUAPADA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 dirty="0">
                          <a:solidFill>
                            <a:srgbClr val="FF0000"/>
                          </a:solidFill>
                          <a:latin typeface="Trebuchet MS"/>
                        </a:rPr>
                        <a:t>5,423.060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>
                          <a:solidFill>
                            <a:srgbClr val="0033CC"/>
                          </a:solidFill>
                          <a:latin typeface="Trebuchet MS"/>
                        </a:rPr>
                        <a:t>2,067.423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rgbClr val="FF0000"/>
                          </a:solidFill>
                          <a:latin typeface="Trebuchet MS"/>
                        </a:rPr>
                        <a:t>355.485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 dirty="0">
                          <a:solidFill>
                            <a:srgbClr val="0033CC"/>
                          </a:solidFill>
                          <a:latin typeface="Trebuchet MS"/>
                        </a:rPr>
                        <a:t>102.463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FF0000"/>
                          </a:solidFill>
                          <a:latin typeface="Trebuchet MS"/>
                        </a:rPr>
                        <a:t>38.1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rgbClr val="FF0000"/>
                          </a:solidFill>
                          <a:latin typeface="Trebuchet MS"/>
                        </a:rPr>
                        <a:t>28.8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23232">
                <a:tc>
                  <a:txBody>
                    <a:bodyPr/>
                    <a:lstStyle/>
                    <a:p>
                      <a:pPr algn="ctr"/>
                      <a:r>
                        <a:rPr lang="en-IN" sz="1100" dirty="0" smtClean="0"/>
                        <a:t>26</a:t>
                      </a:r>
                      <a:endParaRPr lang="en-IN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rgbClr val="FF0000"/>
                          </a:solidFill>
                          <a:latin typeface="Trebuchet MS"/>
                        </a:rPr>
                        <a:t>PURI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 dirty="0">
                          <a:solidFill>
                            <a:srgbClr val="FF0000"/>
                          </a:solidFill>
                          <a:latin typeface="Trebuchet MS"/>
                        </a:rPr>
                        <a:t>10,405.680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>
                          <a:solidFill>
                            <a:srgbClr val="0033CC"/>
                          </a:solidFill>
                          <a:latin typeface="Trebuchet MS"/>
                        </a:rPr>
                        <a:t>4,765.263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rgbClr val="FF0000"/>
                          </a:solidFill>
                          <a:latin typeface="Trebuchet MS"/>
                        </a:rPr>
                        <a:t>2,697.078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 dirty="0">
                          <a:solidFill>
                            <a:srgbClr val="0033CC"/>
                          </a:solidFill>
                          <a:latin typeface="Trebuchet MS"/>
                        </a:rPr>
                        <a:t>974.637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rgbClr val="FF0000"/>
                          </a:solidFill>
                          <a:latin typeface="Trebuchet MS"/>
                        </a:rPr>
                        <a:t>45.8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rgbClr val="FF0000"/>
                          </a:solidFill>
                          <a:latin typeface="Trebuchet MS"/>
                        </a:rPr>
                        <a:t>36.1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52184">
                <a:tc>
                  <a:txBody>
                    <a:bodyPr/>
                    <a:lstStyle/>
                    <a:p>
                      <a:pPr algn="ctr"/>
                      <a:r>
                        <a:rPr lang="en-IN" sz="1100" dirty="0" smtClean="0"/>
                        <a:t>27</a:t>
                      </a:r>
                      <a:endParaRPr lang="en-IN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latin typeface="Trebuchet MS"/>
                        </a:rPr>
                        <a:t>RAYAGADA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 dirty="0">
                          <a:solidFill>
                            <a:srgbClr val="FF0000"/>
                          </a:solidFill>
                          <a:latin typeface="Trebuchet MS"/>
                        </a:rPr>
                        <a:t>9,773.625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>
                          <a:solidFill>
                            <a:srgbClr val="0033CC"/>
                          </a:solidFill>
                          <a:latin typeface="Trebuchet MS"/>
                        </a:rPr>
                        <a:t>4,735.647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rgbClr val="FF0000"/>
                          </a:solidFill>
                          <a:latin typeface="Trebuchet MS"/>
                        </a:rPr>
                        <a:t>17.892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 dirty="0">
                          <a:solidFill>
                            <a:srgbClr val="0033CC"/>
                          </a:solidFill>
                          <a:latin typeface="Trebuchet MS"/>
                        </a:rPr>
                        <a:t>3.288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chemeClr val="tx1"/>
                          </a:solidFill>
                          <a:latin typeface="Trebuchet MS"/>
                        </a:rPr>
                        <a:t>48.5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chemeClr val="tx1"/>
                          </a:solidFill>
                          <a:latin typeface="Trebuchet MS"/>
                        </a:rPr>
                        <a:t>18.4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09128">
                <a:tc>
                  <a:txBody>
                    <a:bodyPr/>
                    <a:lstStyle/>
                    <a:p>
                      <a:pPr algn="ctr"/>
                      <a:r>
                        <a:rPr lang="en-IN" sz="1100" dirty="0" smtClean="0"/>
                        <a:t>28</a:t>
                      </a:r>
                      <a:endParaRPr lang="en-IN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latin typeface="Trebuchet MS"/>
                        </a:rPr>
                        <a:t>SAMBALPUR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 dirty="0">
                          <a:solidFill>
                            <a:srgbClr val="FF0000"/>
                          </a:solidFill>
                          <a:latin typeface="Trebuchet MS"/>
                        </a:rPr>
                        <a:t>7,510.737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>
                          <a:solidFill>
                            <a:srgbClr val="0033CC"/>
                          </a:solidFill>
                          <a:latin typeface="Trebuchet MS"/>
                        </a:rPr>
                        <a:t>4,245.277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rgbClr val="FF0000"/>
                          </a:solidFill>
                          <a:latin typeface="Trebuchet MS"/>
                        </a:rPr>
                        <a:t>1,037.682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 dirty="0">
                          <a:solidFill>
                            <a:srgbClr val="0033CC"/>
                          </a:solidFill>
                          <a:latin typeface="Trebuchet MS"/>
                        </a:rPr>
                        <a:t>455.859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chemeClr val="tx1"/>
                          </a:solidFill>
                          <a:latin typeface="Trebuchet MS"/>
                        </a:rPr>
                        <a:t>56.5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chemeClr val="tx1"/>
                          </a:solidFill>
                          <a:latin typeface="Trebuchet MS"/>
                        </a:rPr>
                        <a:t>43.9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38080">
                <a:tc>
                  <a:txBody>
                    <a:bodyPr/>
                    <a:lstStyle/>
                    <a:p>
                      <a:pPr algn="ctr"/>
                      <a:r>
                        <a:rPr lang="en-IN" sz="1100" dirty="0" smtClean="0"/>
                        <a:t>29</a:t>
                      </a:r>
                      <a:endParaRPr lang="en-IN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latin typeface="Trebuchet MS"/>
                        </a:rPr>
                        <a:t>SONEPUR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 dirty="0">
                          <a:solidFill>
                            <a:srgbClr val="FF0000"/>
                          </a:solidFill>
                          <a:latin typeface="Trebuchet MS"/>
                        </a:rPr>
                        <a:t>4,894.383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>
                          <a:solidFill>
                            <a:srgbClr val="0033CC"/>
                          </a:solidFill>
                          <a:latin typeface="Trebuchet MS"/>
                        </a:rPr>
                        <a:t>2,521.626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rgbClr val="FF0000"/>
                          </a:solidFill>
                          <a:latin typeface="Trebuchet MS"/>
                        </a:rPr>
                        <a:t>468.695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 dirty="0">
                          <a:solidFill>
                            <a:srgbClr val="0033CC"/>
                          </a:solidFill>
                          <a:latin typeface="Trebuchet MS"/>
                        </a:rPr>
                        <a:t>80.762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chemeClr val="tx1"/>
                          </a:solidFill>
                          <a:latin typeface="Trebuchet MS"/>
                        </a:rPr>
                        <a:t>51.5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chemeClr val="tx1"/>
                          </a:solidFill>
                          <a:latin typeface="Trebuchet MS"/>
                        </a:rPr>
                        <a:t>17.2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195024">
                <a:tc>
                  <a:txBody>
                    <a:bodyPr/>
                    <a:lstStyle/>
                    <a:p>
                      <a:pPr algn="ctr"/>
                      <a:r>
                        <a:rPr lang="en-IN" sz="1100" dirty="0" smtClean="0"/>
                        <a:t>30</a:t>
                      </a:r>
                      <a:endParaRPr lang="en-IN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rgbClr val="FF0000"/>
                          </a:solidFill>
                          <a:latin typeface="Trebuchet MS"/>
                        </a:rPr>
                        <a:t>SUNDERGARH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 dirty="0">
                          <a:solidFill>
                            <a:srgbClr val="FF0000"/>
                          </a:solidFill>
                          <a:latin typeface="Trebuchet MS"/>
                        </a:rPr>
                        <a:t>13,470.998</a:t>
                      </a: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 dirty="0">
                          <a:solidFill>
                            <a:srgbClr val="0033CC"/>
                          </a:solidFill>
                          <a:latin typeface="Trebuchet MS"/>
                        </a:rPr>
                        <a:t>5,988.143</a:t>
                      </a: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rgbClr val="FF0000"/>
                          </a:solidFill>
                          <a:latin typeface="Trebuchet MS"/>
                        </a:rPr>
                        <a:t>2,384.116</a:t>
                      </a: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 dirty="0">
                          <a:solidFill>
                            <a:srgbClr val="0033CC"/>
                          </a:solidFill>
                          <a:latin typeface="Trebuchet MS"/>
                        </a:rPr>
                        <a:t>731.359</a:t>
                      </a: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rgbClr val="FF0000"/>
                          </a:solidFill>
                          <a:latin typeface="Trebuchet MS"/>
                        </a:rPr>
                        <a:t>44.5</a:t>
                      </a: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rgbClr val="FF0000"/>
                          </a:solidFill>
                          <a:latin typeface="Trebuchet MS"/>
                        </a:rPr>
                        <a:t>30.7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3976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IN" sz="1200" b="1" i="0" u="none" strike="noStrike" kern="1200" dirty="0" smtClean="0">
                          <a:solidFill>
                            <a:srgbClr val="000000"/>
                          </a:solidFill>
                          <a:latin typeface="Trebuchet MS"/>
                          <a:ea typeface="+mn-ea"/>
                          <a:cs typeface="+mn-cs"/>
                        </a:rPr>
                        <a:t>STATE</a:t>
                      </a:r>
                      <a:endParaRPr lang="en-IN" sz="1200" b="1" i="0" u="none" strike="noStrike" kern="1200" dirty="0">
                        <a:solidFill>
                          <a:srgbClr val="000000"/>
                        </a:solidFill>
                        <a:latin typeface="Trebuchet MS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IN" sz="1200" b="1" i="0" u="none" strike="noStrike" kern="1200" dirty="0">
                        <a:solidFill>
                          <a:srgbClr val="000000"/>
                        </a:solidFill>
                        <a:latin typeface="Trebuchet MS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b="1" i="0" u="none" strike="noStrike" dirty="0">
                          <a:solidFill>
                            <a:srgbClr val="FF0000"/>
                          </a:solidFill>
                          <a:latin typeface="Trebuchet MS"/>
                        </a:rPr>
                        <a:t>3,07,836.208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b="1" i="0" u="none" strike="noStrike" dirty="0">
                          <a:solidFill>
                            <a:srgbClr val="3333FF"/>
                          </a:solidFill>
                          <a:latin typeface="Trebuchet MS"/>
                        </a:rPr>
                        <a:t>1,41,817.734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b="1" i="0" u="none" strike="noStrike" dirty="0">
                          <a:solidFill>
                            <a:srgbClr val="FF0000"/>
                          </a:solidFill>
                          <a:latin typeface="Trebuchet MS"/>
                        </a:rPr>
                        <a:t>48,778.920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b="1" i="0" u="none" strike="noStrike" dirty="0">
                          <a:solidFill>
                            <a:srgbClr val="000000"/>
                          </a:solidFill>
                          <a:latin typeface="Trebuchet MS"/>
                        </a:rPr>
                        <a:t>13,765.901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b="1" i="0" u="none" strike="noStrike" dirty="0">
                          <a:solidFill>
                            <a:schemeClr val="tx1"/>
                          </a:solidFill>
                          <a:latin typeface="Trebuchet MS"/>
                        </a:rPr>
                        <a:t>46.1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b="1" i="0" u="none" strike="noStrike" dirty="0">
                          <a:solidFill>
                            <a:schemeClr val="tx1"/>
                          </a:solidFill>
                          <a:latin typeface="Trebuchet MS"/>
                        </a:rPr>
                        <a:t>28.2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3792"/>
            <a:ext cx="8229600" cy="1143000"/>
          </a:xfrm>
          <a:solidFill>
            <a:schemeClr val="accent3"/>
          </a:solidFill>
        </p:spPr>
        <p:txBody>
          <a:bodyPr>
            <a:normAutofit/>
          </a:bodyPr>
          <a:lstStyle/>
          <a:p>
            <a:r>
              <a:rPr lang="en-IN" sz="2800" dirty="0" smtClean="0">
                <a:latin typeface="Trebuchet MS" pitchFamily="34" charset="0"/>
              </a:rPr>
              <a:t>Status of Preparedness of Districts for </a:t>
            </a:r>
            <a:r>
              <a:rPr lang="en-IN" sz="2800" dirty="0" err="1" smtClean="0">
                <a:latin typeface="Trebuchet MS" pitchFamily="34" charset="0"/>
              </a:rPr>
              <a:t>Kharif</a:t>
            </a:r>
            <a:r>
              <a:rPr lang="en-IN" sz="2800" dirty="0" smtClean="0">
                <a:latin typeface="Trebuchet MS" pitchFamily="34" charset="0"/>
              </a:rPr>
              <a:t> Procurement 2017</a:t>
            </a:r>
            <a:endParaRPr lang="en-IN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1349"/>
            <a:ext cx="8229600" cy="4525963"/>
          </a:xfrm>
        </p:spPr>
        <p:txBody>
          <a:bodyPr>
            <a:noAutofit/>
          </a:bodyPr>
          <a:lstStyle/>
          <a:p>
            <a:pPr marL="274320" indent="-274320" algn="just">
              <a:spcBef>
                <a:spcPts val="600"/>
              </a:spcBef>
              <a:buFont typeface="Wingdings" pitchFamily="2" charset="2"/>
              <a:buChar char="§"/>
            </a:pPr>
            <a:r>
              <a:rPr lang="en-US" sz="2300" dirty="0" smtClean="0">
                <a:latin typeface="Trebuchet MS" pitchFamily="34" charset="0"/>
              </a:rPr>
              <a:t>The following ten districts are early procuring ones : </a:t>
            </a:r>
            <a:r>
              <a:rPr lang="en-US" sz="2300" dirty="0" err="1" smtClean="0">
                <a:latin typeface="Trebuchet MS" pitchFamily="34" charset="0"/>
              </a:rPr>
              <a:t>Bargarh</a:t>
            </a:r>
            <a:r>
              <a:rPr lang="en-US" sz="2300" dirty="0" smtClean="0">
                <a:latin typeface="Trebuchet MS" pitchFamily="34" charset="0"/>
              </a:rPr>
              <a:t>, </a:t>
            </a:r>
            <a:r>
              <a:rPr lang="en-US" sz="2300" dirty="0" err="1" smtClean="0">
                <a:latin typeface="Trebuchet MS" pitchFamily="34" charset="0"/>
              </a:rPr>
              <a:t>Bolangir</a:t>
            </a:r>
            <a:r>
              <a:rPr lang="en-US" sz="2300" dirty="0" smtClean="0">
                <a:latin typeface="Trebuchet MS" pitchFamily="34" charset="0"/>
              </a:rPr>
              <a:t>, </a:t>
            </a:r>
            <a:r>
              <a:rPr lang="en-US" sz="2300" dirty="0" err="1" smtClean="0">
                <a:latin typeface="Trebuchet MS" pitchFamily="34" charset="0"/>
              </a:rPr>
              <a:t>Deogarh</a:t>
            </a:r>
            <a:r>
              <a:rPr lang="en-US" sz="2300" dirty="0" smtClean="0">
                <a:latin typeface="Trebuchet MS" pitchFamily="34" charset="0"/>
              </a:rPr>
              <a:t>, </a:t>
            </a:r>
            <a:r>
              <a:rPr lang="en-US" sz="2300" dirty="0" err="1" smtClean="0">
                <a:latin typeface="Trebuchet MS" pitchFamily="34" charset="0"/>
              </a:rPr>
              <a:t>Kalahnadi</a:t>
            </a:r>
            <a:r>
              <a:rPr lang="en-US" sz="2300" dirty="0" smtClean="0">
                <a:latin typeface="Trebuchet MS" pitchFamily="34" charset="0"/>
              </a:rPr>
              <a:t>, </a:t>
            </a:r>
            <a:r>
              <a:rPr lang="en-US" sz="2300" dirty="0" err="1" smtClean="0">
                <a:latin typeface="Trebuchet MS" pitchFamily="34" charset="0"/>
              </a:rPr>
              <a:t>Malkangiri</a:t>
            </a:r>
            <a:r>
              <a:rPr lang="en-US" sz="2300" dirty="0" smtClean="0">
                <a:latin typeface="Trebuchet MS" pitchFamily="34" charset="0"/>
              </a:rPr>
              <a:t>, </a:t>
            </a:r>
            <a:r>
              <a:rPr lang="en-US" sz="2300" dirty="0" err="1" smtClean="0">
                <a:latin typeface="Trebuchet MS" pitchFamily="34" charset="0"/>
              </a:rPr>
              <a:t>Nawarangpur</a:t>
            </a:r>
            <a:r>
              <a:rPr lang="en-US" sz="2300" dirty="0" smtClean="0">
                <a:latin typeface="Trebuchet MS" pitchFamily="34" charset="0"/>
              </a:rPr>
              <a:t>, </a:t>
            </a:r>
            <a:r>
              <a:rPr lang="en-US" sz="2300" dirty="0" err="1" smtClean="0">
                <a:latin typeface="Trebuchet MS" pitchFamily="34" charset="0"/>
              </a:rPr>
              <a:t>Nuapada</a:t>
            </a:r>
            <a:r>
              <a:rPr lang="en-US" sz="2300" dirty="0" smtClean="0">
                <a:latin typeface="Trebuchet MS" pitchFamily="34" charset="0"/>
              </a:rPr>
              <a:t>, </a:t>
            </a:r>
            <a:r>
              <a:rPr lang="en-US" sz="2300" dirty="0" err="1" smtClean="0">
                <a:latin typeface="Trebuchet MS" pitchFamily="34" charset="0"/>
              </a:rPr>
              <a:t>Rayagada</a:t>
            </a:r>
            <a:r>
              <a:rPr lang="en-US" sz="2300" dirty="0" smtClean="0">
                <a:latin typeface="Trebuchet MS" pitchFamily="34" charset="0"/>
              </a:rPr>
              <a:t>, Sambalpur and </a:t>
            </a:r>
            <a:r>
              <a:rPr lang="en-US" sz="2300" dirty="0" err="1" smtClean="0">
                <a:latin typeface="Trebuchet MS" pitchFamily="34" charset="0"/>
              </a:rPr>
              <a:t>Sonepur</a:t>
            </a:r>
            <a:endParaRPr lang="en-US" sz="2300" dirty="0" smtClean="0">
              <a:latin typeface="Trebuchet MS" pitchFamily="34" charset="0"/>
            </a:endParaRPr>
          </a:p>
          <a:p>
            <a:pPr marL="274320" indent="-274320" algn="just">
              <a:spcBef>
                <a:spcPts val="600"/>
              </a:spcBef>
              <a:buFont typeface="Wingdings" pitchFamily="2" charset="2"/>
              <a:buChar char="§"/>
            </a:pPr>
            <a:r>
              <a:rPr lang="en-US" sz="2300" dirty="0" smtClean="0">
                <a:latin typeface="Trebuchet MS" pitchFamily="34" charset="0"/>
              </a:rPr>
              <a:t>These districts will start procuring paddy from </a:t>
            </a:r>
            <a:r>
              <a:rPr lang="en-US" sz="2300" dirty="0" smtClean="0">
                <a:latin typeface="Trebuchet MS" pitchFamily="34" charset="0"/>
              </a:rPr>
              <a:t>November</a:t>
            </a:r>
            <a:endParaRPr lang="en-US" sz="2300" dirty="0" smtClean="0">
              <a:latin typeface="Trebuchet MS" pitchFamily="34" charset="0"/>
            </a:endParaRPr>
          </a:p>
          <a:p>
            <a:pPr marL="274320" indent="-274320" algn="just">
              <a:spcBef>
                <a:spcPts val="600"/>
              </a:spcBef>
              <a:buFont typeface="Wingdings" pitchFamily="2" charset="2"/>
              <a:buChar char="§"/>
            </a:pPr>
            <a:r>
              <a:rPr lang="en-US" sz="2300" dirty="0" smtClean="0">
                <a:latin typeface="Trebuchet MS" pitchFamily="34" charset="0"/>
              </a:rPr>
              <a:t>A review of preparedness of these districts in terms of certain key activities reveal lack of adequate </a:t>
            </a:r>
            <a:r>
              <a:rPr lang="en-US" sz="2300" dirty="0" smtClean="0">
                <a:latin typeface="Trebuchet MS" pitchFamily="34" charset="0"/>
              </a:rPr>
              <a:t>preparedness</a:t>
            </a:r>
            <a:endParaRPr lang="en-US" sz="2300" dirty="0" smtClean="0">
              <a:latin typeface="Trebuchet MS" pitchFamily="34" charset="0"/>
            </a:endParaRPr>
          </a:p>
          <a:p>
            <a:pPr marL="274320" indent="-274320" algn="just">
              <a:spcBef>
                <a:spcPts val="600"/>
              </a:spcBef>
              <a:buFont typeface="Wingdings" pitchFamily="2" charset="2"/>
              <a:buChar char="§"/>
            </a:pPr>
            <a:r>
              <a:rPr lang="en-US" sz="2300" dirty="0" smtClean="0">
                <a:latin typeface="Trebuchet MS" pitchFamily="34" charset="0"/>
              </a:rPr>
              <a:t>The rest 20 districts where procurement will start from December also need to review their </a:t>
            </a:r>
            <a:r>
              <a:rPr lang="en-US" sz="2300" dirty="0" smtClean="0">
                <a:latin typeface="Trebuchet MS" pitchFamily="34" charset="0"/>
              </a:rPr>
              <a:t>preparedness</a:t>
            </a:r>
            <a:endParaRPr lang="en-US" sz="2300" dirty="0" smtClean="0">
              <a:latin typeface="Trebuchet MS" pitchFamily="34" charset="0"/>
            </a:endParaRPr>
          </a:p>
          <a:p>
            <a:pPr marL="274320" indent="-274320" algn="just">
              <a:spcBef>
                <a:spcPts val="600"/>
              </a:spcBef>
              <a:buFont typeface="Wingdings" pitchFamily="2" charset="2"/>
              <a:buChar char="§"/>
            </a:pPr>
            <a:r>
              <a:rPr lang="en-US" sz="2300" dirty="0" smtClean="0">
                <a:latin typeface="Trebuchet MS" pitchFamily="34" charset="0"/>
              </a:rPr>
              <a:t>Collectors are requested to take up immediate follow up </a:t>
            </a:r>
            <a:r>
              <a:rPr lang="en-US" sz="2300" dirty="0" smtClean="0">
                <a:latin typeface="Trebuchet MS" pitchFamily="34" charset="0"/>
              </a:rPr>
              <a:t>action</a:t>
            </a:r>
            <a:endParaRPr lang="en-IN" sz="2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0" y="-25400"/>
            <a:ext cx="9144000" cy="1342165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defTabSz="914400" eaLnBrk="1" latinLnBrk="0" hangingPunct="1">
              <a:defRPr sz="4400" b="1" spc="286" baseline="-25000"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eaLnBrk="0" hangingPunct="0">
              <a:defRPr sz="4000">
                <a:latin typeface="Calibri" pitchFamily="34" charset="0"/>
                <a:ea typeface="Calibri" pitchFamily="34" charset="0"/>
                <a:cs typeface="Calibri" pitchFamily="34" charset="0"/>
              </a:defRPr>
            </a:lvl2pPr>
            <a:lvl3pPr eaLnBrk="0" hangingPunct="0">
              <a:defRPr sz="4000">
                <a:latin typeface="Calibri" pitchFamily="34" charset="0"/>
                <a:ea typeface="Calibri" pitchFamily="34" charset="0"/>
                <a:cs typeface="Calibri" pitchFamily="34" charset="0"/>
              </a:defRPr>
            </a:lvl3pPr>
            <a:lvl4pPr eaLnBrk="0" hangingPunct="0">
              <a:defRPr sz="4000">
                <a:latin typeface="Calibri" pitchFamily="34" charset="0"/>
                <a:ea typeface="Calibri" pitchFamily="34" charset="0"/>
                <a:cs typeface="Calibri" pitchFamily="34" charset="0"/>
              </a:defRPr>
            </a:lvl4pPr>
            <a:lvl5pPr eaLnBrk="0" hangingPunct="0">
              <a:defRPr sz="4000">
                <a:latin typeface="Calibri" pitchFamily="34" charset="0"/>
                <a:ea typeface="Calibri" pitchFamily="34" charset="0"/>
                <a:cs typeface="Calibri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800">
                <a:latin typeface="Georgia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800">
                <a:latin typeface="Georgia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800">
                <a:latin typeface="Georgia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800">
                <a:latin typeface="Georgia" pitchFamily="18" charset="0"/>
              </a:defRPr>
            </a:lvl9pPr>
          </a:lstStyle>
          <a:p>
            <a:pPr algn="ctr"/>
            <a:r>
              <a:rPr lang="en-IN" sz="3200" dirty="0" smtClean="0">
                <a:solidFill>
                  <a:schemeClr val="bg1"/>
                </a:solidFill>
                <a:latin typeface="Georgia" pitchFamily="18" charset="0"/>
              </a:rPr>
              <a:t>Status</a:t>
            </a:r>
            <a:r>
              <a:rPr lang="en-IN" sz="3200" baseline="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en-IN" sz="3200" dirty="0">
                <a:solidFill>
                  <a:schemeClr val="bg1"/>
                </a:solidFill>
                <a:latin typeface="Georgia" pitchFamily="18" charset="0"/>
              </a:rPr>
              <a:t>of Preparedness of Districts for Kharif Procurement 2017</a:t>
            </a:r>
            <a:endParaRPr lang="en-US" sz="3200" dirty="0">
              <a:solidFill>
                <a:schemeClr val="bg1"/>
              </a:solidFill>
              <a:latin typeface="Georgia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6797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678093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46040"/>
            <a:ext cx="8229600" cy="1143000"/>
          </a:xfrm>
          <a:solidFill>
            <a:schemeClr val="accent3"/>
          </a:solidFill>
        </p:spPr>
        <p:txBody>
          <a:bodyPr>
            <a:normAutofit fontScale="90000"/>
          </a:bodyPr>
          <a:lstStyle/>
          <a:p>
            <a:r>
              <a:rPr lang="en-IN" dirty="0" smtClean="0">
                <a:latin typeface="Trebuchet MS" pitchFamily="34" charset="0"/>
              </a:rPr>
              <a:t>Thank you for your kind attention</a:t>
            </a:r>
            <a:endParaRPr lang="en-IN" dirty="0"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</TotalTime>
  <Words>573</Words>
  <Application>Microsoft Office PowerPoint</Application>
  <PresentationFormat>On-screen Show (4:3)</PresentationFormat>
  <Paragraphs>309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PDS - NFSA</vt:lpstr>
      <vt:lpstr>NFSA HIGHLIGHTS</vt:lpstr>
      <vt:lpstr>ACTION POINTS FOR COLLECTORS</vt:lpstr>
      <vt:lpstr>PowerPoint Presentation</vt:lpstr>
      <vt:lpstr>PowerPoint Presentation</vt:lpstr>
      <vt:lpstr>Status of Preparedness of Districts for Kharif Procurement 2017</vt:lpstr>
      <vt:lpstr>PowerPoint Presentation</vt:lpstr>
      <vt:lpstr>Thank you for your kind attention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58646GAO</dc:creator>
  <cp:lastModifiedBy>784ISO</cp:lastModifiedBy>
  <cp:revision>32</cp:revision>
  <dcterms:created xsi:type="dcterms:W3CDTF">2017-10-26T08:04:40Z</dcterms:created>
  <dcterms:modified xsi:type="dcterms:W3CDTF">2017-10-27T12:18:35Z</dcterms:modified>
</cp:coreProperties>
</file>