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1" r:id="rId2"/>
    <p:sldId id="348" r:id="rId3"/>
    <p:sldId id="304" r:id="rId4"/>
    <p:sldId id="349" r:id="rId5"/>
    <p:sldId id="340" r:id="rId6"/>
    <p:sldId id="353" r:id="rId7"/>
    <p:sldId id="302" r:id="rId8"/>
    <p:sldId id="330" r:id="rId9"/>
    <p:sldId id="331" r:id="rId10"/>
    <p:sldId id="309" r:id="rId11"/>
    <p:sldId id="334" r:id="rId12"/>
    <p:sldId id="358" r:id="rId13"/>
    <p:sldId id="352" r:id="rId14"/>
    <p:sldId id="357" r:id="rId15"/>
    <p:sldId id="354" r:id="rId16"/>
    <p:sldId id="355" r:id="rId17"/>
    <p:sldId id="356" r:id="rId18"/>
    <p:sldId id="350" r:id="rId19"/>
    <p:sldId id="335" r:id="rId2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E11"/>
    <a:srgbClr val="86BC25"/>
    <a:srgbClr val="012169"/>
    <a:srgbClr val="16E0EA"/>
    <a:srgbClr val="FC9C1C"/>
    <a:srgbClr val="C9350D"/>
    <a:srgbClr val="D8DD09"/>
    <a:srgbClr val="B723A2"/>
    <a:srgbClr val="59114F"/>
    <a:srgbClr val="CC5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-16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BF6E-10BA-48EB-A3F3-29A8A2251A64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EF6CF-C9FA-4D74-9751-1BD2EADAC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9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10/28/2017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7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5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8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9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672" y="1640792"/>
            <a:ext cx="5343336" cy="2502587"/>
          </a:xfrm>
        </p:spPr>
        <p:txBody>
          <a:bodyPr>
            <a:noAutofit/>
          </a:bodyPr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72" y="4433454"/>
            <a:ext cx="5342880" cy="106724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2879" y="399576"/>
            <a:ext cx="1720800" cy="3225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319066"/>
            <a:ext cx="6845093" cy="5988439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319066"/>
            <a:ext cx="6845093" cy="5988439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319066"/>
            <a:ext cx="6845093" cy="5988439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622411"/>
            <a:ext cx="8388000" cy="4536504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bg1"/>
                </a:solidFill>
              </a:defRPr>
            </a:lvl4pPr>
            <a:lvl5pPr marL="441325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179571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5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3580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622411"/>
            <a:ext cx="8388000" cy="4536504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2000" b="0">
                <a:solidFill>
                  <a:schemeClr val="tx2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tx2"/>
                </a:solidFill>
              </a:defRPr>
            </a:lvl4pPr>
            <a:lvl5pPr marL="441325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179571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466846"/>
            <a:ext cx="8415313" cy="4248169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466846"/>
            <a:ext cx="8415313" cy="4248169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466846"/>
            <a:ext cx="8415313" cy="4248169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466846"/>
            <a:ext cx="8415313" cy="4248169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6" y="1538285"/>
            <a:ext cx="8415313" cy="4248169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15" y="1685568"/>
            <a:ext cx="2772000" cy="26721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15" y="4357694"/>
            <a:ext cx="2772000" cy="104855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  <p:pic>
        <p:nvPicPr>
          <p:cNvPr id="8" name="Picture 7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2879" y="399576"/>
            <a:ext cx="1720800" cy="3225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7" y="1671636"/>
            <a:ext cx="2776504" cy="4248169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6E37-E656-4387-8AA7-1975043067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214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45621" y="0"/>
            <a:ext cx="5440825" cy="314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7"/>
            <a:ext cx="4878856" cy="1549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78856" cy="38818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9698" y="284522"/>
            <a:ext cx="1720800" cy="322531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357200"/>
            <a:ext cx="8388000" cy="5000758"/>
          </a:xfrm>
        </p:spPr>
        <p:txBody>
          <a:bodyPr/>
          <a:lstStyle>
            <a:lvl1pPr marL="0" indent="0" algn="l">
              <a:buNone/>
              <a:defRPr/>
            </a:lvl1pPr>
            <a:lvl2pPr marL="271463" indent="-271463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414000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37" y="1810800"/>
            <a:ext cx="4140000" cy="453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271463" indent="-271463">
              <a:buFont typeface="Arial" pitchFamily="34" charset="0"/>
              <a:buChar char="•"/>
              <a:tabLst/>
              <a:defRPr/>
            </a:lvl2pPr>
            <a:lvl3pPr marL="274638" indent="-274638">
              <a:buFont typeface="Arial" pitchFamily="34" charset="0"/>
              <a:buChar char="•"/>
              <a:defRPr i="1"/>
            </a:lvl3pPr>
            <a:lvl4pPr marL="534988" indent="-263525">
              <a:buFont typeface="Arial" pitchFamily="34" charset="0"/>
              <a:buChar char="−"/>
              <a:defRPr i="0"/>
            </a:lvl4pPr>
            <a:lvl5pPr marL="806450" indent="-2714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4059011" cy="4536504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447675" indent="-180975">
              <a:buFont typeface="Calibri" pitchFamily="34" charset="0"/>
              <a:buChar char="–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405901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4059011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90495" y="642918"/>
            <a:ext cx="4939200" cy="528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10" y="1724013"/>
            <a:ext cx="4619657" cy="4276755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447675" indent="-180975">
              <a:buFont typeface="Calibri" pitchFamily="34" charset="0"/>
              <a:buChar char="–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80985" y="305208"/>
            <a:ext cx="4848258" cy="3472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710" y="722451"/>
            <a:ext cx="4619916" cy="101200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8C8C8C"/>
                </a:solidFill>
              </a:rPr>
              <a:t>Odisha Support for Urban Infrastructure Programme</a:t>
            </a:r>
            <a:endParaRPr lang="en-US" dirty="0">
              <a:solidFill>
                <a:srgbClr val="8C8C8C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0495" y="304778"/>
            <a:ext cx="4938747" cy="34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151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3" y="1809101"/>
            <a:ext cx="83880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US" smtClean="0"/>
              <a:t>Odisha Support for Urban Infrastructure Programme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7" r:id="rId3"/>
    <p:sldLayoutId id="2147483650" r:id="rId4"/>
    <p:sldLayoutId id="2147483678" r:id="rId5"/>
    <p:sldLayoutId id="2147483674" r:id="rId6"/>
    <p:sldLayoutId id="2147483660" r:id="rId7"/>
    <p:sldLayoutId id="2147483672" r:id="rId8"/>
    <p:sldLayoutId id="2147483673" r:id="rId9"/>
    <p:sldLayoutId id="2147483671" r:id="rId10"/>
    <p:sldLayoutId id="2147483675" r:id="rId11"/>
    <p:sldLayoutId id="2147483676" r:id="rId12"/>
    <p:sldLayoutId id="2147483663" r:id="rId13"/>
    <p:sldLayoutId id="2147483665" r:id="rId14"/>
    <p:sldLayoutId id="2147483651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52" r:id="rId21"/>
    <p:sldLayoutId id="2147483680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spcBef>
          <a:spcPts val="120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41325" indent="-166688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1325" indent="-166688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47675" indent="-180975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441325" indent="-166688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art%201%20-%20USHA%20Household%20Survey%20Format.do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 txBox="1">
            <a:spLocks/>
          </p:cNvSpPr>
          <p:nvPr/>
        </p:nvSpPr>
        <p:spPr>
          <a:xfrm>
            <a:off x="899864" y="1007368"/>
            <a:ext cx="7848600" cy="213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Odisha </a:t>
            </a:r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Rights to Slum Dwellers Act, </a:t>
            </a: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b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04" y="4155358"/>
            <a:ext cx="1247200" cy="143388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176122" cy="187091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 &amp; Urban Development Department</a:t>
            </a:r>
            <a:br>
              <a:rPr lang="en-US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 of Odisha</a:t>
            </a:r>
            <a:endParaRPr lang="en-U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8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1270"/>
            <a:ext cx="2152963" cy="2169916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5: Plan Validation and </a:t>
            </a: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erification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250" y="3892045"/>
            <a:ext cx="2829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Verification of Plan proposal of the slum</a:t>
            </a:r>
            <a:b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Scrutiny </a:t>
            </a:r>
            <a:b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Sub-Committee</a:t>
            </a:r>
            <a:endParaRPr lang="en-US" sz="1600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8539" y="3877270"/>
            <a:ext cx="434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of list of eligible slum dwellers by the Urban Area Slum Rehabilitation &amp; Redevelopment Committee</a:t>
            </a:r>
            <a:endParaRPr lang="en-US" sz="1600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971800" y="2434232"/>
            <a:ext cx="1447800" cy="6048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551597" y="5650315"/>
            <a:ext cx="403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Inviting </a:t>
            </a:r>
            <a:r>
              <a:rPr lang="en-US" b="1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Objections &amp; </a:t>
            </a: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suggestions for finalization of list</a:t>
            </a:r>
            <a:endParaRPr lang="en-US" sz="1600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64" y="5578580"/>
            <a:ext cx="3228975" cy="106680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5400000">
            <a:off x="6297613" y="5050619"/>
            <a:ext cx="480804" cy="6048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164" y="1591270"/>
            <a:ext cx="4334901" cy="18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1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 animBg="1"/>
      <p:bldP spid="21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6: Approval and Issue of Certificate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25" y="3505200"/>
            <a:ext cx="3776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 passed by Urban Area </a:t>
            </a: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Slum Rehabilitation &amp; Redevelopment Committee</a:t>
            </a:r>
            <a:endParaRPr lang="en-US" b="1" dirty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468" y="3958156"/>
            <a:ext cx="377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 of Certificate of Land Rights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208166" y="2059781"/>
            <a:ext cx="685800" cy="6048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75" y="1057275"/>
            <a:ext cx="37450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47648"/>
            <a:ext cx="2629104" cy="26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0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Notifications being issued on</a:t>
            </a:r>
            <a:b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388000" cy="453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Fixing the cut off date for eligibility as 1</a:t>
            </a:r>
            <a:r>
              <a:rPr lang="en-US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January,2017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ULB level Urban Area Slum Redevelopment &amp; Rehabilitation committee (generic)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Appellate authority – concerned RDC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sent to R&amp;DM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notifying RDC headed committee for conversion of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Jalasaya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wherever required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(generic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ULB wise index value for the extra land – for payment by beneficiaries.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540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Status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13" y="977240"/>
            <a:ext cx="8594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Sensitization workshop completed at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Chhatrapur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Bolangir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Collectors and other officials of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Ganjam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Bolangir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Subarnapur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Kalahandi districts.</a:t>
            </a:r>
          </a:p>
          <a:p>
            <a:pPr marL="285750" indent="-28575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Piloting started at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Konark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Puri district and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Chhatrapur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Khallikhote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Polsara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Gopalpur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Chikiti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Kabisuryanagar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Hinjilicut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Ganjam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district.</a:t>
            </a:r>
          </a:p>
          <a:p>
            <a:pPr marL="285750" indent="-28575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Drone survey completed in 4 slums of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Konark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slums of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Chhatrapur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7 slums of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Hinjilicut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80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5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</a:t>
            </a:r>
            <a:r>
              <a:rPr lang="en-US" sz="26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</a:t>
            </a:r>
            <a:r>
              <a:rPr lang="en-US" sz="265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initiated by Collectors/ULBs</a:t>
            </a:r>
            <a:r>
              <a:rPr lang="en-US" sz="26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6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65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5536" y="980728"/>
            <a:ext cx="8388000" cy="453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 of NGO/CBO (scope of work- issued)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 of members to be nominated to the committee ( from NGO/CMO)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Nomination of Authorized officer for each ULB (Preferably SC/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Tahasildar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Constitution of Scrutiny sub  committee with nodal officer &amp; ULB officials to examine the proposal before placing to collector headed slum committee (preferably PD/ADM/SC/LAO)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of suitable Government Land for relocation in respect of untenable slums.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983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 of NGO 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13" y="977240"/>
            <a:ext cx="859437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Mobilization and formation of Slum Dwellers’ Association (SDA)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Stickering</a:t>
            </a: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house number of households, door-to-door Urban Slum Household Area (USHA) survey and collection of application form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 Municipality/NAC/</a:t>
            </a:r>
            <a:r>
              <a:rPr lang="en-IN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Tehsil</a:t>
            </a: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officials during physical survey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SDA in finalizing the list of eligible slum dwellers and submit the list to Municipality/NAC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 SDA in preparing the plan for re-layout of slum area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in finalization of plan and proposal after incorporation of suggestions and objections (Phase –I and II)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Coordination with all stakeholders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of field-level functionaries and surveyors of implementing partners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80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District-wise ULB slum details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731520"/>
          <a:ext cx="8215370" cy="568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428892"/>
                <a:gridCol w="1643074"/>
                <a:gridCol w="1643074"/>
                <a:gridCol w="1643074"/>
              </a:tblGrid>
              <a:tr h="617691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Sl.No</a:t>
                      </a:r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District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 of ULBs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 of slums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 of slum HH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0001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Angul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5939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Bolangir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10215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8287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Balasore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14853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7430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Bargarh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10423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6573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Bhadrak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11562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Boudh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3177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859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Cuttack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5966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002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Deogarh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792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3145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Dhenkanal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3122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22882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Gajapati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3037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52967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Ganjam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16033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Jagatsinghpur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12105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Jajpur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6539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Jharsuguda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158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21389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52967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Kalahandi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14713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80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District-wise ULB slum details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27792"/>
              </p:ext>
            </p:extLst>
          </p:nvPr>
        </p:nvGraphicFramePr>
        <p:xfrm>
          <a:off x="401665" y="764704"/>
          <a:ext cx="821537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428892"/>
                <a:gridCol w="1643074"/>
                <a:gridCol w="1643074"/>
                <a:gridCol w="1643074"/>
              </a:tblGrid>
              <a:tr h="54401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Sl.No</a:t>
                      </a:r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District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 of ULBs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 of slums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No. of slum HH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Kandhamal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3168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Kendrapada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68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7664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Keonjhar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28655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Khordha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6013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Koraput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15986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Malkangiri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3507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Mayurbhanj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9554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Nayagarh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1329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Nabrangpur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2727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Nuapada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2466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Puri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13902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Rayagada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6715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Sambalpur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3005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Subarnpur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3315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3292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Sundargarh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</a:t>
                      </a:r>
                      <a:endParaRPr lang="en-IN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10465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20009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2,213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2,58,336</a:t>
                      </a:r>
                      <a:endParaRPr lang="en-IN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80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Hon’ble CM’s  Tweet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808978"/>
            <a:ext cx="7920879" cy="2548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789041"/>
            <a:ext cx="828091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421688" cy="13716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altLang="en-US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506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8596" y="2714620"/>
            <a:ext cx="8143932" cy="385765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"Today, we had a cabinet for the people who are the 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lifeline of our cities and towns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They are the silent ones who keep our homes secure and comfortable. It is because of 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their sacrifice and hard work 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the 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kitchens run, the gardens bloom, the city breathes and we feel secure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...It has been the </a:t>
            </a:r>
            <a:r>
              <a:rPr lang="en-IN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persistent effort of my Government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bring about 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that is inclusive and empowering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Today’s decision will be a landmark step in this </a:t>
            </a:r>
            <a:r>
              <a:rPr lang="en-IN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regard—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 a benchmark for the entire country.“</a:t>
            </a:r>
          </a:p>
          <a:p>
            <a:pPr marL="0" indent="0" algn="just">
              <a:spcBef>
                <a:spcPct val="0"/>
              </a:spcBef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IN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IN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IN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Shri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Naveen Patnaik </a:t>
            </a:r>
          </a:p>
          <a:p>
            <a:pPr marL="0" indent="0" algn="ctr">
              <a:spcBef>
                <a:spcPct val="0"/>
              </a:spcBef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IN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IN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Media briefing By Hon’ble CM) </a:t>
            </a:r>
          </a:p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>
            <a:off x="3286116" y="285728"/>
            <a:ext cx="2286016" cy="22145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352" y="764704"/>
            <a:ext cx="82252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Odisha Land Rights to Slum Dwellers Ordinance, 2017 – P</a:t>
            </a:r>
            <a:r>
              <a:rPr lang="en-US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romulgated on 10</a:t>
            </a:r>
            <a:r>
              <a:rPr lang="en-US" baseline="300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August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Odisha </a:t>
            </a:r>
            <a:r>
              <a:rPr lang="en-US" b="1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Rights to Slum Dwellers Act, </a:t>
            </a: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– Notified on 16</a:t>
            </a:r>
            <a:r>
              <a:rPr lang="en-US" b="1" baseline="300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October 2017</a:t>
            </a:r>
            <a:endParaRPr lang="en-US" dirty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352" y="2051556"/>
            <a:ext cx="807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Settlement of land in actual occupation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3717032"/>
            <a:ext cx="6120680" cy="792088"/>
          </a:xfrm>
          <a:prstGeom prst="rect">
            <a:avLst/>
          </a:prstGeom>
          <a:solidFill>
            <a:srgbClr val="08CE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EWS Category</a:t>
            </a:r>
          </a:p>
          <a:p>
            <a:pPr algn="ctr"/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Upto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30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sq.m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free of cost</a:t>
            </a:r>
          </a:p>
          <a:p>
            <a:pPr algn="ct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Excess of 30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sq.m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% of benchmark value of land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0" y="4509120"/>
            <a:ext cx="804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than EWS </a:t>
            </a: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category</a:t>
            </a:r>
            <a:r>
              <a:rPr lang="en-US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1600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6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 </a:t>
            </a:r>
            <a:r>
              <a:rPr lang="en-US" sz="1600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 to benchmark value </a:t>
            </a:r>
            <a:r>
              <a:rPr lang="en-US" sz="16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600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1" y="4878452"/>
            <a:ext cx="4032449" cy="17909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Rights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for residential purposes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Heritable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Mortgagable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 loan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not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rights certificate to be accepted as valid address proof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8023" y="4869160"/>
            <a:ext cx="4032449" cy="17909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Poor Welfare Fund </a:t>
            </a:r>
            <a:endParaRPr lang="en-US" sz="16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set up at ULB level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out of settlement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credited to this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utilized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for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 development in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slum or erstwhile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88446"/>
              </p:ext>
            </p:extLst>
          </p:nvPr>
        </p:nvGraphicFramePr>
        <p:xfrm>
          <a:off x="539550" y="2132856"/>
          <a:ext cx="80710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349"/>
                <a:gridCol w="2690349"/>
                <a:gridCol w="2690349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Maximum land to be settled</a:t>
                      </a:r>
                      <a:endParaRPr lang="en-IN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Municipality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NAC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In-situ settlement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 </a:t>
                      </a:r>
                      <a:r>
                        <a:rPr lang="en-US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sq.m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</a:t>
                      </a:r>
                      <a:r>
                        <a:rPr lang="en-US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sq.m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Relocation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</a:t>
                      </a:r>
                      <a:r>
                        <a:rPr lang="en-US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sq.m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</a:t>
                      </a:r>
                      <a:r>
                        <a:rPr lang="en-US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sq.m</a:t>
                      </a:r>
                      <a:endParaRPr lang="en-IN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716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0800" y="1428736"/>
            <a:ext cx="8388000" cy="4918064"/>
          </a:xfrm>
        </p:spPr>
        <p:txBody>
          <a:bodyPr>
            <a:normAutofit/>
          </a:bodyPr>
          <a:lstStyle/>
          <a:p>
            <a:pPr algn="just"/>
            <a:r>
              <a:rPr lang="en-IN" sz="1900" b="1" i="1" u="sng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Slum or Slum area:</a:t>
            </a:r>
            <a:endParaRPr lang="en-IN" sz="1900" i="1" u="sng" dirty="0">
              <a:solidFill>
                <a:srgbClr val="0121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0" algn="just">
              <a:buNone/>
            </a:pP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compact settlement of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least 20 (twenty) households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a collection of poorly built tenements, mostly of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temporary nature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crowded together usually with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inadequate sanitary and drinking water facilities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unhygienic conditions, which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be on the State Govt land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an urban area.</a:t>
            </a:r>
          </a:p>
          <a:p>
            <a:pPr marL="273050" indent="0" algn="just">
              <a:buNone/>
            </a:pPr>
            <a:endParaRPr lang="en-IN" dirty="0" smtClean="0">
              <a:solidFill>
                <a:srgbClr val="0121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IN" sz="1900" b="1" i="1" u="sng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Untenable Settlements: </a:t>
            </a:r>
          </a:p>
          <a:p>
            <a:pPr marL="273050" indent="0" algn="just">
              <a:buNone/>
            </a:pP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Such areas where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existence of human habitation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entails undue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 to the safety or health or life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the inhabitants themselves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where habitation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such areas is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considered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by the Urban Area Slum Redevelopment and Rehabilitation Committee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be in </a:t>
            </a:r>
            <a:r>
              <a:rPr lang="en-IN" b="1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 interest</a:t>
            </a:r>
            <a:r>
              <a:rPr lang="en-IN" dirty="0" smtClean="0">
                <a:solidFill>
                  <a:srgbClr val="0121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</a:t>
            </a:r>
            <a:endParaRPr lang="en-IN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70112" y="295683"/>
            <a:ext cx="8666397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IN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Odisha Land Rights To Slum Dwellers Act 2017 - Definitions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370112" y="295683"/>
            <a:ext cx="9078687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1: </a:t>
            </a:r>
            <a:r>
              <a:rPr lang="en-US" sz="26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Fixing of Boundaries by Drone Survey </a:t>
            </a:r>
            <a:endParaRPr lang="en-US" sz="265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857232"/>
            <a:ext cx="7880682" cy="4759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map preparation using Drone Survey </a:t>
            </a:r>
            <a:r>
              <a:rPr lang="en-US" sz="20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(high resolution photo imaging)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Mapping on GIS platform</a:t>
            </a:r>
            <a:endParaRPr lang="en-US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050001"/>
            <a:ext cx="67056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Illustrative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76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285720" y="214290"/>
            <a:ext cx="9150125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Fixing of slum &amp; household boundaries by drone survey (cont…)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0034" y="928669"/>
            <a:ext cx="8145615" cy="5668683"/>
            <a:chOff x="500034" y="928669"/>
            <a:chExt cx="8145615" cy="56686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3714752"/>
              <a:ext cx="4214842" cy="2882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76" y="3714752"/>
              <a:ext cx="3929090" cy="28282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34" y="928669"/>
              <a:ext cx="4214842" cy="27883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876" y="928669"/>
              <a:ext cx="3930773" cy="2788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172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2: Formation of Slum Associations and Community Sensitization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113" y="3657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 of NGO/ CBO by ULB</a:t>
            </a:r>
            <a:endParaRPr lang="en-US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89535"/>
            <a:ext cx="2740588" cy="20537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962400" y="2671762"/>
            <a:ext cx="1447800" cy="6048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181600" y="3657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 of Slum Dwellers’ Associations for each identified slum</a:t>
            </a:r>
            <a:endParaRPr lang="en-US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3" y="4983996"/>
            <a:ext cx="3886200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Non-Government Organization / Community Based Organization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4953000"/>
            <a:ext cx="3886200" cy="107721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Representations from each slum household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President/ Secretary to be nominated by members</a:t>
            </a:r>
            <a:endParaRPr lang="en-IN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34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4" grpId="0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370112" y="326162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3: Door-to-door Household Survey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826675"/>
            <a:ext cx="3886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DOORSTEP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Filling </a:t>
            </a:r>
            <a:r>
              <a:rPr lang="en-US" sz="1600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of Application Form</a:t>
            </a:r>
            <a:endParaRPr lang="en-US" sz="1400" dirty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Capturing of Biometric details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 of land in actual </a:t>
            </a:r>
            <a:r>
              <a:rPr lang="en-US" sz="16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occupation (involvement of </a:t>
            </a:r>
            <a:r>
              <a:rPr lang="en-US" sz="1600" dirty="0" err="1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</a:t>
            </a:r>
            <a:r>
              <a:rPr lang="en-US" sz="16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other officers)</a:t>
            </a:r>
            <a:endParaRPr lang="en-US" sz="1600" dirty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1111724"/>
            <a:ext cx="4595016" cy="3446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5072074"/>
            <a:ext cx="491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file"/>
              </a:rPr>
              <a:t>Urban Slum Household Area (USHA) Survey</a:t>
            </a:r>
            <a:endParaRPr lang="en-US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26404" y="1158103"/>
            <a:ext cx="3501392" cy="3581400"/>
            <a:chOff x="5414008" y="1111724"/>
            <a:chExt cx="3729992" cy="3841276"/>
          </a:xfrm>
        </p:grpSpPr>
        <p:sp>
          <p:nvSpPr>
            <p:cNvPr id="17" name="Rectangle 16"/>
            <p:cNvSpPr/>
            <p:nvPr/>
          </p:nvSpPr>
          <p:spPr>
            <a:xfrm>
              <a:off x="5414008" y="1111724"/>
              <a:ext cx="3729992" cy="3841276"/>
            </a:xfrm>
            <a:prstGeom prst="rect">
              <a:avLst/>
            </a:prstGeom>
            <a:solidFill>
              <a:schemeClr val="lt1"/>
            </a:solidFill>
            <a:ln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638800" y="1676400"/>
              <a:ext cx="3323132" cy="2881586"/>
              <a:chOff x="4551603" y="1252323"/>
              <a:chExt cx="4410329" cy="330566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1603" y="1252323"/>
                <a:ext cx="2175099" cy="159739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9709" y="2971800"/>
                <a:ext cx="2127293" cy="158618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2073" y="1252323"/>
                <a:ext cx="2129859" cy="15973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7446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370113" y="295683"/>
            <a:ext cx="8388000" cy="4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5799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</a:t>
            </a: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Preparation and Submission of Slum </a:t>
            </a: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evel Plan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9" y="3012827"/>
            <a:ext cx="3776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 of members of Slum </a:t>
            </a:r>
            <a:r>
              <a:rPr lang="en-US" b="1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wellers’ Association</a:t>
            </a:r>
          </a:p>
          <a:p>
            <a:pPr marL="285750" indent="-285750">
              <a:buFont typeface="Verdana" panose="020B0604030504040204" pitchFamily="34" charset="0"/>
              <a:buChar char="─"/>
            </a:pPr>
            <a:r>
              <a:rPr lang="en-US" sz="1400" dirty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4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acilitated by NGO/ CBO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1308645"/>
            <a:ext cx="2590800" cy="166315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3428999" y="4789761"/>
            <a:ext cx="1447800" cy="6048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4038600"/>
            <a:ext cx="2590799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24" y="4215880"/>
            <a:ext cx="260985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88824" y="5993360"/>
            <a:ext cx="38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 for re-layout of slum (if any)</a:t>
            </a:r>
            <a:endParaRPr lang="en-US" sz="1600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9" y="5819001"/>
            <a:ext cx="419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Invitation of objections &amp; suggestions on list &amp; re-layout </a:t>
            </a:r>
          </a:p>
          <a:p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at slum level (1</a:t>
            </a:r>
            <a:r>
              <a:rPr lang="en-US" b="1" baseline="30000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phase)</a:t>
            </a:r>
            <a:endParaRPr lang="en-US" sz="1600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428999" y="2073421"/>
            <a:ext cx="1447800" cy="6048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ight Arrow 22"/>
          <p:cNvSpPr/>
          <p:nvPr/>
        </p:nvSpPr>
        <p:spPr>
          <a:xfrm rot="5400000">
            <a:off x="6456447" y="3648179"/>
            <a:ext cx="480804" cy="6048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5088825" y="3038985"/>
            <a:ext cx="38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21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of list of eligible slum dwellers</a:t>
            </a:r>
            <a:endParaRPr lang="en-US" sz="1600" b="1" dirty="0" smtClean="0">
              <a:solidFill>
                <a:srgbClr val="0121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241" y="1466098"/>
            <a:ext cx="3985470" cy="13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5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0" grpId="0"/>
      <p:bldP spid="21" grpId="0"/>
      <p:bldP spid="22" grpId="0" animBg="1"/>
      <p:bldP spid="23" grpId="0" animBg="1"/>
      <p:bldP spid="17" grpId="0" build="allAtOnce"/>
    </p:bldLst>
  </p:timing>
</p:sld>
</file>

<file path=ppt/theme/theme1.xml><?xml version="1.0" encoding="utf-8"?>
<a:theme xmlns:a="http://schemas.openxmlformats.org/drawingml/2006/main" name="DTTIPL">
  <a:themeElements>
    <a:clrScheme name="Custom 9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8628</TotalTime>
  <Words>1137</Words>
  <Application>Microsoft Office PowerPoint</Application>
  <PresentationFormat>On-screen Show (4:3)</PresentationFormat>
  <Paragraphs>272</Paragraphs>
  <Slides>19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DTTIPL</vt:lpstr>
      <vt:lpstr>  Housing &amp; Urban Development Department Government of Odisha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Notifications being issued on </vt:lpstr>
      <vt:lpstr>PowerPoint Presentation</vt:lpstr>
      <vt:lpstr>Activities to be initiated by Collectors/ULBs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Rout, Jyoti (IN - Kolkata)</dc:creator>
  <cp:lastModifiedBy>785ISO_HUD</cp:lastModifiedBy>
  <cp:revision>948</cp:revision>
  <dcterms:created xsi:type="dcterms:W3CDTF">2016-01-19T11:53:10Z</dcterms:created>
  <dcterms:modified xsi:type="dcterms:W3CDTF">2017-10-28T08:58:54Z</dcterms:modified>
</cp:coreProperties>
</file>