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2"/>
  </p:handoutMasterIdLst>
  <p:sldIdLst>
    <p:sldId id="256" r:id="rId2"/>
    <p:sldId id="257" r:id="rId3"/>
    <p:sldId id="291" r:id="rId4"/>
    <p:sldId id="282" r:id="rId5"/>
    <p:sldId id="296" r:id="rId6"/>
    <p:sldId id="289" r:id="rId7"/>
    <p:sldId id="306" r:id="rId8"/>
    <p:sldId id="303" r:id="rId9"/>
    <p:sldId id="304" r:id="rId10"/>
    <p:sldId id="302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9188" autoAdjust="0"/>
    <p:restoredTop sz="94660"/>
  </p:normalViewPr>
  <p:slideViewPr>
    <p:cSldViewPr>
      <p:cViewPr>
        <p:scale>
          <a:sx n="66" d="100"/>
          <a:sy n="66" d="100"/>
        </p:scale>
        <p:origin x="-542" y="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10A7739-6BBA-4E5D-8A44-7EB884E3D72C}" type="datetimeFigureOut">
              <a:rPr lang="en-US" smtClean="0"/>
              <a:pPr/>
              <a:t>10/27/2017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819EA4F-70DC-4856-9938-650970864D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520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14E93-E1E3-4CA7-8D00-1DD62CDE61E7}" type="datetimeFigureOut">
              <a:rPr lang="en-US" smtClean="0"/>
              <a:pPr/>
              <a:t>10/27/2017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9D78D-8A95-4464-99A0-F9E0E4B797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687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14E93-E1E3-4CA7-8D00-1DD62CDE61E7}" type="datetimeFigureOut">
              <a:rPr lang="en-US" smtClean="0"/>
              <a:pPr/>
              <a:t>10/27/2017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9D78D-8A95-4464-99A0-F9E0E4B797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936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14E93-E1E3-4CA7-8D00-1DD62CDE61E7}" type="datetimeFigureOut">
              <a:rPr lang="en-US" smtClean="0"/>
              <a:pPr/>
              <a:t>10/27/2017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9D78D-8A95-4464-99A0-F9E0E4B797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217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14E93-E1E3-4CA7-8D00-1DD62CDE61E7}" type="datetimeFigureOut">
              <a:rPr lang="en-US" smtClean="0"/>
              <a:pPr/>
              <a:t>10/27/2017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9D78D-8A95-4464-99A0-F9E0E4B797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045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14E93-E1E3-4CA7-8D00-1DD62CDE61E7}" type="datetimeFigureOut">
              <a:rPr lang="en-US" smtClean="0"/>
              <a:pPr/>
              <a:t>10/27/2017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9D78D-8A95-4464-99A0-F9E0E4B797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08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14E93-E1E3-4CA7-8D00-1DD62CDE61E7}" type="datetimeFigureOut">
              <a:rPr lang="en-US" smtClean="0"/>
              <a:pPr/>
              <a:t>10/27/2017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9D78D-8A95-4464-99A0-F9E0E4B797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587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14E93-E1E3-4CA7-8D00-1DD62CDE61E7}" type="datetimeFigureOut">
              <a:rPr lang="en-US" smtClean="0"/>
              <a:pPr/>
              <a:t>10/27/2017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9D78D-8A95-4464-99A0-F9E0E4B797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892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14E93-E1E3-4CA7-8D00-1DD62CDE61E7}" type="datetimeFigureOut">
              <a:rPr lang="en-US" smtClean="0"/>
              <a:pPr/>
              <a:t>10/27/2017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9D78D-8A95-4464-99A0-F9E0E4B797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733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14E93-E1E3-4CA7-8D00-1DD62CDE61E7}" type="datetimeFigureOut">
              <a:rPr lang="en-US" smtClean="0"/>
              <a:pPr/>
              <a:t>10/27/2017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9D78D-8A95-4464-99A0-F9E0E4B797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510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14E93-E1E3-4CA7-8D00-1DD62CDE61E7}" type="datetimeFigureOut">
              <a:rPr lang="en-US" smtClean="0"/>
              <a:pPr/>
              <a:t>10/27/2017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9D78D-8A95-4464-99A0-F9E0E4B797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98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14E93-E1E3-4CA7-8D00-1DD62CDE61E7}" type="datetimeFigureOut">
              <a:rPr lang="en-US" smtClean="0"/>
              <a:pPr/>
              <a:t>10/27/2017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9D78D-8A95-4464-99A0-F9E0E4B797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10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014E93-E1E3-4CA7-8D00-1DD62CDE61E7}" type="datetimeFigureOut">
              <a:rPr lang="en-US" smtClean="0"/>
              <a:pPr/>
              <a:t>10/27/2017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59D78D-8A95-4464-99A0-F9E0E4B797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934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hodisha.gov.in/" TargetMode="External"/><Relationship Id="rId7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hyperlink" Target="http://www.pmayg.nic.in/" TargetMode="Externa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www.powerpointstemplate.com/wp-content/uploads/2016/10/ppt-Perfect-Business-Plan-Powerpoint-Templates.jpg"/>
          <p:cNvPicPr>
            <a:picLocks noChangeAspect="1" noChangeArrowheads="1"/>
          </p:cNvPicPr>
          <p:nvPr/>
        </p:nvPicPr>
        <p:blipFill>
          <a:blip r:embed="rId2" cstate="print"/>
          <a:srcRect r="33125"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1923393" y="2126485"/>
            <a:ext cx="6705600" cy="1296144"/>
          </a:xfrm>
          <a:prstGeom prst="rect">
            <a:avLst/>
          </a:prstGeom>
          <a:scene3d>
            <a:camera prst="orthographicFront">
              <a:rot lat="0" lon="10800000" rev="0"/>
            </a:camera>
            <a:lightRig rig="threePt" dir="t"/>
          </a:scene3d>
          <a:sp3d/>
        </p:spPr>
        <p:txBody>
          <a:bodyPr vert="horz" lIns="91440" tIns="45720" rIns="91440" bIns="45720" rtlCol="0" anchor="ctr">
            <a:noAutofit/>
            <a:flatTx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/>
              <a:t>Biju Pucca Ghar Yojana- PMAY (Rural Housing)</a:t>
            </a:r>
            <a:endParaRPr lang="en-US" sz="4000" dirty="0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508987" y="810036"/>
            <a:ext cx="7406413" cy="5615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endParaRPr lang="en-US" sz="600" b="1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  <a:latin typeface="SHREE-ENG-0110" pitchFamily="2" charset="0"/>
                <a:cs typeface="Arial" pitchFamily="34" charset="0"/>
              </a:rPr>
              <a:t>PANCHAYATI RAJ &amp; DRINKING WATER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  <a:latin typeface="SHREE-ENG-0110" pitchFamily="2" charset="0"/>
                <a:cs typeface="Arial" pitchFamily="34" charset="0"/>
              </a:rPr>
              <a:t> DEPARTMENT</a:t>
            </a:r>
            <a:endParaRPr lang="en-US" sz="2400" b="1" dirty="0">
              <a:solidFill>
                <a:schemeClr val="accent2">
                  <a:lumMod val="50000"/>
                </a:schemeClr>
              </a:solidFill>
              <a:latin typeface="SHREE-ENG-0110" pitchFamily="2" charset="0"/>
              <a:cs typeface="Arial" pitchFamily="34" charset="0"/>
            </a:endParaRPr>
          </a:p>
        </p:txBody>
      </p:sp>
      <p:pic>
        <p:nvPicPr>
          <p:cNvPr id="8" name="Picture 2" descr="C:\Users\gagan\Dropbox\Biju Pucca Ghar Yojana Logo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53200" y="4267200"/>
            <a:ext cx="1286466" cy="122339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" name="Picture 8" descr="PMAY-LOGO-PNG.png">
            <a:hlinkClick r:id="rId5"/>
          </p:cNvPr>
          <p:cNvPicPr>
            <a:picLocks noChangeAspect="1"/>
          </p:cNvPicPr>
          <p:nvPr/>
        </p:nvPicPr>
        <p:blipFill>
          <a:blip r:embed="rId6" cstate="print"/>
          <a:srcRect l="5824" r="728"/>
          <a:stretch>
            <a:fillRect/>
          </a:stretch>
        </p:blipFill>
        <p:spPr>
          <a:xfrm>
            <a:off x="2133600" y="4263007"/>
            <a:ext cx="2588868" cy="122339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0" name="Rectangle 9"/>
          <p:cNvSpPr/>
          <p:nvPr/>
        </p:nvSpPr>
        <p:spPr>
          <a:xfrm>
            <a:off x="2286000" y="457200"/>
            <a:ext cx="583433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2800" b="1" dirty="0" smtClean="0">
                <a:solidFill>
                  <a:srgbClr val="002060"/>
                </a:solidFill>
                <a:latin typeface="SHREE-ENG-0110" pitchFamily="2" charset="0"/>
                <a:cs typeface="Arial" pitchFamily="34" charset="0"/>
              </a:rPr>
              <a:t>GOVERNMENT OF ODISHA </a:t>
            </a:r>
            <a:endParaRPr lang="en-US" sz="3600" b="1" dirty="0">
              <a:solidFill>
                <a:srgbClr val="002060"/>
              </a:solidFill>
              <a:latin typeface="SHREE-ENG-0110" pitchFamily="2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001466" y="6188066"/>
            <a:ext cx="1971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DATE:- 28.10.2017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2" name="Footer Placeholder 14"/>
          <p:cNvSpPr>
            <a:spLocks noGrp="1"/>
          </p:cNvSpPr>
          <p:nvPr>
            <p:ph type="ftr" sz="quarter" idx="12"/>
          </p:nvPr>
        </p:nvSpPr>
        <p:spPr>
          <a:xfrm>
            <a:off x="3412794" y="6390651"/>
            <a:ext cx="2895600" cy="333494"/>
          </a:xfrm>
        </p:spPr>
        <p:txBody>
          <a:bodyPr/>
          <a:lstStyle/>
          <a:p>
            <a:r>
              <a:rPr lang="en-US" sz="1800" b="1" dirty="0" smtClean="0">
                <a:solidFill>
                  <a:schemeClr val="tx2"/>
                </a:solidFill>
              </a:rPr>
              <a:t>http://www.rhodisha.gov.in</a:t>
            </a:r>
            <a:endParaRPr lang="en-IN" sz="1800" b="1" dirty="0">
              <a:solidFill>
                <a:schemeClr val="tx2"/>
              </a:solidFill>
            </a:endParaRPr>
          </a:p>
        </p:txBody>
      </p:sp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97" r="14814" b="25689"/>
          <a:stretch/>
        </p:blipFill>
        <p:spPr bwMode="auto">
          <a:xfrm>
            <a:off x="304799" y="648317"/>
            <a:ext cx="1356587" cy="144656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688237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powerpointstemplate.com/wp-content/uploads/2016/10/ppt-Perfect-Business-Plan-Powerpoint-Templates.jpg"/>
          <p:cNvPicPr>
            <a:picLocks noChangeAspect="1" noChangeArrowheads="1"/>
          </p:cNvPicPr>
          <p:nvPr/>
        </p:nvPicPr>
        <p:blipFill>
          <a:blip r:embed="rId2" cstate="print"/>
          <a:srcRect r="33125"/>
          <a:stretch>
            <a:fillRect/>
          </a:stretch>
        </p:blipFill>
        <p:spPr bwMode="auto">
          <a:xfrm rot="10800000">
            <a:off x="0" y="0"/>
            <a:ext cx="9144000" cy="6858001"/>
          </a:xfrm>
          <a:prstGeom prst="rect">
            <a:avLst/>
          </a:prstGeom>
          <a:noFill/>
        </p:spPr>
      </p:pic>
      <p:pic>
        <p:nvPicPr>
          <p:cNvPr id="2050" name="Picture 2" descr="http://dreamupstudios.com/blog/wp-content/uploads/2012/06/thankyou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5000" t="30297" r="23333" b="28045"/>
          <a:stretch>
            <a:fillRect/>
          </a:stretch>
        </p:blipFill>
        <p:spPr bwMode="auto">
          <a:xfrm>
            <a:off x="-1" y="2438400"/>
            <a:ext cx="4939145" cy="1752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47113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www.powerpointstemplate.com/wp-content/uploads/2016/10/ppt-Perfect-Business-Plan-Powerpoint-Templates.jpg"/>
          <p:cNvPicPr>
            <a:picLocks noChangeAspect="1" noChangeArrowheads="1"/>
          </p:cNvPicPr>
          <p:nvPr/>
        </p:nvPicPr>
        <p:blipFill>
          <a:blip r:embed="rId2" cstate="print"/>
          <a:srcRect l="13517" t="6250" r="33125"/>
          <a:stretch>
            <a:fillRect/>
          </a:stretch>
        </p:blipFill>
        <p:spPr bwMode="auto">
          <a:xfrm rot="10800000"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3" name="Footer Placeholder 14"/>
          <p:cNvSpPr>
            <a:spLocks noGrp="1"/>
          </p:cNvSpPr>
          <p:nvPr>
            <p:ph type="ftr" sz="quarter" idx="12"/>
          </p:nvPr>
        </p:nvSpPr>
        <p:spPr>
          <a:xfrm>
            <a:off x="6676059" y="6280666"/>
            <a:ext cx="2467941" cy="348734"/>
          </a:xfrm>
        </p:spPr>
        <p:txBody>
          <a:bodyPr/>
          <a:lstStyle/>
          <a:p>
            <a:r>
              <a:rPr lang="en-US" sz="1500" b="1" dirty="0" smtClean="0">
                <a:solidFill>
                  <a:srgbClr val="002060"/>
                </a:solidFill>
              </a:rPr>
              <a:t> http://www.rhodisha.gov.in</a:t>
            </a:r>
            <a:endParaRPr lang="en-IN" sz="1500" b="1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84293" y="304800"/>
            <a:ext cx="70040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2060"/>
                </a:solidFill>
                <a:latin typeface="+mj-lt"/>
              </a:rPr>
              <a:t>Houses completed since FY 2014-15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6551113"/>
              </p:ext>
            </p:extLst>
          </p:nvPr>
        </p:nvGraphicFramePr>
        <p:xfrm>
          <a:off x="762000" y="1600200"/>
          <a:ext cx="7848600" cy="3791595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838200"/>
                <a:gridCol w="1371600"/>
                <a:gridCol w="1905000"/>
                <a:gridCol w="2057400"/>
                <a:gridCol w="1676400"/>
              </a:tblGrid>
              <a:tr h="50983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IN" sz="2000" b="1" u="none" strike="noStrike" dirty="0"/>
                        <a:t>Sl.</a:t>
                      </a:r>
                    </a:p>
                    <a:p>
                      <a:pPr algn="ctr" fontAlgn="ctr"/>
                      <a:r>
                        <a:rPr lang="en-IN" sz="2000" b="1" u="none" strike="noStrike" dirty="0"/>
                        <a:t>No.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92" marR="5992" marT="5992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IN" sz="2000" b="1" u="none" strike="noStrike" dirty="0" smtClean="0"/>
                        <a:t>FY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92" marR="5992" marT="5992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IN" sz="2800" b="1" u="none" strike="noStrike" dirty="0"/>
                        <a:t>Schemes</a:t>
                      </a:r>
                      <a:endParaRPr lang="en-IN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92" marR="5992" marT="5992" marB="0" anchor="ctr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633163">
                <a:tc vMerge="1">
                  <a:txBody>
                    <a:bodyPr/>
                    <a:lstStyle/>
                    <a:p>
                      <a:pPr algn="ctr" fontAlgn="ctr"/>
                      <a:endParaRPr lang="en-IN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92" marR="5992" marT="59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u="none" strike="noStrike"/>
                        <a:t>PMAY-G &amp; IAY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92" marR="5992" marT="59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u="none" strike="noStrike" dirty="0"/>
                        <a:t>BPGY, BPGY(M</a:t>
                      </a:r>
                      <a:r>
                        <a:rPr lang="en-IN" sz="2000" b="1" u="none" strike="noStrike" dirty="0" smtClean="0"/>
                        <a:t>)</a:t>
                      </a:r>
                    </a:p>
                    <a:p>
                      <a:pPr algn="ctr" fontAlgn="ctr"/>
                      <a:r>
                        <a:rPr lang="en-IN" sz="2000" b="1" u="none" strike="noStrike" dirty="0" smtClean="0"/>
                        <a:t> </a:t>
                      </a:r>
                      <a:r>
                        <a:rPr lang="en-IN" sz="2000" b="1" u="none" strike="noStrike" dirty="0"/>
                        <a:t>&amp; NSPGY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92" marR="5992" marT="59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u="none" strike="noStrike" dirty="0"/>
                        <a:t>Total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92" marR="5992" marT="5992" marB="0" anchor="ctr"/>
                </a:tc>
              </a:tr>
              <a:tr h="533400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u="none" strike="noStrike"/>
                        <a:t>1</a:t>
                      </a:r>
                      <a:endParaRPr lang="en-IN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92" marR="5992" marT="59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u="none" strike="noStrike"/>
                        <a:t>2014-15</a:t>
                      </a:r>
                      <a:endParaRPr lang="en-IN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92" marR="5992" marT="59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u="none" strike="noStrike"/>
                        <a:t>320895</a:t>
                      </a:r>
                      <a:endParaRPr lang="en-IN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92" marR="5992" marT="59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u="none" strike="noStrike"/>
                        <a:t>31,526</a:t>
                      </a:r>
                      <a:endParaRPr lang="en-IN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92" marR="5992" marT="59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u="none" strike="noStrike"/>
                        <a:t>3,52,421</a:t>
                      </a:r>
                      <a:endParaRPr lang="en-IN" sz="2400" b="1" i="0" u="none" strike="noStrike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marL="5992" marR="5992" marT="5992" marB="0" anchor="ctr"/>
                </a:tc>
              </a:tr>
              <a:tr h="533400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u="none" strike="noStrike" dirty="0"/>
                        <a:t>2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92" marR="5992" marT="59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u="none" strike="noStrike"/>
                        <a:t>2015-16</a:t>
                      </a:r>
                      <a:endParaRPr lang="en-IN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92" marR="5992" marT="59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u="none" strike="noStrike"/>
                        <a:t>502092</a:t>
                      </a:r>
                      <a:endParaRPr lang="en-IN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92" marR="5992" marT="59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u="none" strike="noStrike"/>
                        <a:t>114726</a:t>
                      </a:r>
                      <a:endParaRPr lang="en-IN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92" marR="5992" marT="59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u="none" strike="noStrike"/>
                        <a:t>6,16,818</a:t>
                      </a:r>
                      <a:endParaRPr lang="en-IN" sz="2400" b="1" i="0" u="none" strike="noStrike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marL="5992" marR="5992" marT="5992" marB="0" anchor="ctr"/>
                </a:tc>
              </a:tr>
              <a:tr h="533400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u="none" strike="noStrike"/>
                        <a:t>3</a:t>
                      </a:r>
                      <a:endParaRPr lang="en-IN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92" marR="5992" marT="59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u="none" strike="noStrike"/>
                        <a:t>2016-17</a:t>
                      </a:r>
                      <a:endParaRPr lang="en-IN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92" marR="5992" marT="59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u="none" strike="noStrike"/>
                        <a:t>117967</a:t>
                      </a:r>
                      <a:endParaRPr lang="en-IN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92" marR="5992" marT="59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u="none" strike="noStrike"/>
                        <a:t>46016</a:t>
                      </a:r>
                      <a:endParaRPr lang="en-IN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92" marR="5992" marT="59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u="none" strike="noStrike"/>
                        <a:t>1,63,983</a:t>
                      </a:r>
                      <a:endParaRPr lang="en-IN" sz="2400" b="1" i="0" u="none" strike="noStrike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marL="5992" marR="5992" marT="5992" marB="0" anchor="ctr"/>
                </a:tc>
              </a:tr>
              <a:tr h="609600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u="none" strike="noStrike"/>
                        <a:t>4</a:t>
                      </a:r>
                      <a:endParaRPr lang="en-IN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92" marR="5992" marT="59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u="none" strike="noStrike"/>
                        <a:t>2017-18</a:t>
                      </a:r>
                      <a:endParaRPr lang="en-IN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92" marR="5992" marT="59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u="none" strike="noStrike"/>
                        <a:t>143513</a:t>
                      </a:r>
                      <a:endParaRPr lang="en-IN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92" marR="5992" marT="59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u="none" strike="noStrike"/>
                        <a:t>34709</a:t>
                      </a:r>
                      <a:endParaRPr lang="en-IN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92" marR="5992" marT="59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u="none" strike="noStrike"/>
                        <a:t>1,78,222</a:t>
                      </a:r>
                      <a:endParaRPr lang="en-IN" sz="2400" b="1" i="0" u="none" strike="noStrike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marL="5992" marR="5992" marT="5992" marB="0" anchor="ctr"/>
                </a:tc>
              </a:tr>
              <a:tr h="43879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IN" sz="2400" u="none" strike="noStrike"/>
                        <a:t>Total</a:t>
                      </a:r>
                      <a:endParaRPr lang="en-IN" sz="2400" b="1" i="0" u="none" strike="noStrike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marL="5992" marR="5992" marT="5992" marB="0" anchor="ctr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b="1" u="none" strike="noStrike" dirty="0"/>
                        <a:t>10,84,467</a:t>
                      </a:r>
                      <a:endParaRPr lang="en-IN" sz="2400" b="1" i="0" u="none" strike="noStrike" dirty="0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marL="5992" marR="5992" marT="59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b="1" u="none" strike="noStrike" dirty="0"/>
                        <a:t>2,26,977</a:t>
                      </a:r>
                      <a:endParaRPr lang="en-IN" sz="2400" b="1" i="0" u="none" strike="noStrike" dirty="0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marL="5992" marR="5992" marT="59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b="1" u="none" strike="noStrike" dirty="0"/>
                        <a:t>13,11,444</a:t>
                      </a:r>
                      <a:endParaRPr lang="en-IN" sz="2400" b="1" i="0" u="none" strike="noStrike" dirty="0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marL="5992" marR="5992" marT="5992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0512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www.powerpointstemplate.com/wp-content/uploads/2016/10/ppt-Perfect-Business-Plan-Powerpoint-Templates.jpg"/>
          <p:cNvPicPr>
            <a:picLocks noChangeAspect="1" noChangeArrowheads="1"/>
          </p:cNvPicPr>
          <p:nvPr/>
        </p:nvPicPr>
        <p:blipFill>
          <a:blip r:embed="rId2" cstate="print"/>
          <a:srcRect l="13517" t="6250" r="33125"/>
          <a:stretch>
            <a:fillRect/>
          </a:stretch>
        </p:blipFill>
        <p:spPr bwMode="auto">
          <a:xfrm rot="10800000"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526628" y="381000"/>
            <a:ext cx="42190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</a:rPr>
              <a:t>Progress during FY 2017-18</a:t>
            </a:r>
            <a:endParaRPr lang="en-US" sz="28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4140230"/>
              </p:ext>
            </p:extLst>
          </p:nvPr>
        </p:nvGraphicFramePr>
        <p:xfrm>
          <a:off x="1207148" y="1295400"/>
          <a:ext cx="6858000" cy="3581400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4953000"/>
                <a:gridCol w="1905000"/>
              </a:tblGrid>
              <a:tr h="5969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 smtClean="0">
                          <a:effectLst/>
                        </a:rPr>
                        <a:t>    Biju </a:t>
                      </a:r>
                      <a:r>
                        <a:rPr lang="en-US" sz="2400" u="none" strike="noStrike" dirty="0">
                          <a:effectLst/>
                        </a:rPr>
                        <a:t>Pucca Ghar </a:t>
                      </a:r>
                      <a:r>
                        <a:rPr lang="en-US" sz="2400" u="none" strike="noStrike" dirty="0" smtClean="0">
                          <a:effectLst/>
                        </a:rPr>
                        <a:t> Yojana</a:t>
                      </a:r>
                      <a:endParaRPr lang="en-US" sz="24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800" u="none" strike="noStrike"/>
                        <a:t>26971</a:t>
                      </a:r>
                      <a:endParaRPr lang="en-IN" sz="2800" b="0" i="0" u="none" strike="noStrike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5969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 smtClean="0">
                          <a:effectLst/>
                        </a:rPr>
                        <a:t>    Biju </a:t>
                      </a:r>
                      <a:r>
                        <a:rPr lang="en-US" sz="2400" u="none" strike="noStrike" dirty="0">
                          <a:effectLst/>
                        </a:rPr>
                        <a:t>Pucca Ghar (Mining</a:t>
                      </a:r>
                      <a:r>
                        <a:rPr lang="en-US" sz="2400" u="none" strike="noStrike" dirty="0" smtClean="0">
                          <a:effectLst/>
                        </a:rPr>
                        <a:t>)</a:t>
                      </a:r>
                      <a:endParaRPr lang="en-US" sz="24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800" u="none" strike="noStrike"/>
                        <a:t>6472</a:t>
                      </a:r>
                      <a:endParaRPr lang="en-IN" sz="2800" b="0" i="0" u="none" strike="noStrike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5969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 smtClean="0">
                          <a:effectLst/>
                        </a:rPr>
                        <a:t>    Nirman </a:t>
                      </a:r>
                      <a:r>
                        <a:rPr lang="en-US" sz="2400" u="none" strike="noStrike" dirty="0">
                          <a:effectLst/>
                        </a:rPr>
                        <a:t>Shramik Pucca Ghar </a:t>
                      </a:r>
                      <a:r>
                        <a:rPr lang="en-US" sz="2400" u="none" strike="noStrike" dirty="0" smtClean="0">
                          <a:effectLst/>
                        </a:rPr>
                        <a:t>Yojana</a:t>
                      </a:r>
                      <a:endParaRPr lang="en-US" sz="24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800" u="none" strike="noStrike"/>
                        <a:t>1266</a:t>
                      </a:r>
                      <a:endParaRPr lang="en-IN" sz="2800" b="0" i="0" u="none" strike="noStrike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5969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 smtClean="0">
                          <a:effectLst/>
                        </a:rPr>
                        <a:t>    Indira </a:t>
                      </a:r>
                      <a:r>
                        <a:rPr lang="en-US" sz="2400" u="none" strike="noStrike" dirty="0">
                          <a:effectLst/>
                        </a:rPr>
                        <a:t>Awaas </a:t>
                      </a:r>
                      <a:r>
                        <a:rPr lang="en-US" sz="2400" u="none" strike="noStrike" dirty="0" smtClean="0">
                          <a:effectLst/>
                        </a:rPr>
                        <a:t>Yojana</a:t>
                      </a:r>
                      <a:endParaRPr lang="en-US" sz="24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800" u="none" strike="noStrike"/>
                        <a:t>21745</a:t>
                      </a:r>
                      <a:endParaRPr lang="en-IN" sz="2800" b="0" i="0" u="none" strike="noStrike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5969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 smtClean="0">
                          <a:effectLst/>
                        </a:rPr>
                        <a:t>    PMAY </a:t>
                      </a:r>
                      <a:r>
                        <a:rPr lang="en-US" sz="2400" u="none" strike="noStrike" dirty="0">
                          <a:effectLst/>
                        </a:rPr>
                        <a:t>- </a:t>
                      </a:r>
                      <a:r>
                        <a:rPr lang="en-US" sz="2400" u="none" strike="noStrike" dirty="0" smtClean="0">
                          <a:effectLst/>
                        </a:rPr>
                        <a:t>G</a:t>
                      </a:r>
                      <a:endParaRPr lang="en-US" sz="24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800" u="none" strike="noStrike"/>
                        <a:t>121768</a:t>
                      </a:r>
                      <a:endParaRPr lang="en-IN" sz="2800" b="0" i="0" u="none" strike="noStrike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5969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 smtClean="0">
                          <a:effectLst/>
                        </a:rPr>
                        <a:t>                                                                 </a:t>
                      </a:r>
                      <a:r>
                        <a:rPr lang="en-US" sz="2400" u="none" strike="noStrike" dirty="0" smtClean="0">
                          <a:effectLst/>
                        </a:rPr>
                        <a:t>Total </a:t>
                      </a:r>
                      <a:endParaRPr lang="en-US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800" u="none" strike="noStrike" dirty="0"/>
                        <a:t>178222</a:t>
                      </a:r>
                      <a:endParaRPr lang="en-IN" sz="28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828800" y="5334000"/>
            <a:ext cx="5867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Per day house completion </a:t>
            </a:r>
            <a:r>
              <a:rPr lang="en-US" sz="2000" dirty="0" smtClean="0"/>
              <a:t>	       :-     </a:t>
            </a:r>
            <a:r>
              <a:rPr lang="en-US" sz="2000" b="1" dirty="0" smtClean="0"/>
              <a:t>853</a:t>
            </a:r>
          </a:p>
        </p:txBody>
      </p:sp>
      <p:sp>
        <p:nvSpPr>
          <p:cNvPr id="6" name="Footer Placeholder 14"/>
          <p:cNvSpPr>
            <a:spLocks noGrp="1"/>
          </p:cNvSpPr>
          <p:nvPr>
            <p:ph type="ftr" sz="quarter" idx="12"/>
          </p:nvPr>
        </p:nvSpPr>
        <p:spPr>
          <a:xfrm>
            <a:off x="6553200" y="6324600"/>
            <a:ext cx="2467941" cy="348734"/>
          </a:xfrm>
        </p:spPr>
        <p:txBody>
          <a:bodyPr/>
          <a:lstStyle/>
          <a:p>
            <a:r>
              <a:rPr lang="en-US" sz="1500" b="1" dirty="0" smtClean="0">
                <a:solidFill>
                  <a:srgbClr val="002060"/>
                </a:solidFill>
              </a:rPr>
              <a:t>http://www.rhodisha.gov.in</a:t>
            </a:r>
            <a:endParaRPr lang="en-IN" sz="15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3886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www.powerpointstemplate.com/wp-content/uploads/2016/10/ppt-Perfect-Business-Plan-Powerpoint-Templates.jpg"/>
          <p:cNvPicPr>
            <a:picLocks noChangeAspect="1" noChangeArrowheads="1"/>
          </p:cNvPicPr>
          <p:nvPr/>
        </p:nvPicPr>
        <p:blipFill>
          <a:blip r:embed="rId2" cstate="print"/>
          <a:srcRect l="13517" t="6250" r="33125"/>
          <a:stretch>
            <a:fillRect/>
          </a:stretch>
        </p:blipFill>
        <p:spPr bwMode="auto">
          <a:xfrm rot="10800000">
            <a:off x="0" y="0"/>
            <a:ext cx="9144000" cy="6858001"/>
          </a:xfrm>
          <a:prstGeom prst="rect">
            <a:avLst/>
          </a:prstGeom>
          <a:noFill/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4808832"/>
              </p:ext>
            </p:extLst>
          </p:nvPr>
        </p:nvGraphicFramePr>
        <p:xfrm>
          <a:off x="304799" y="842660"/>
          <a:ext cx="8610600" cy="571053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95743"/>
                <a:gridCol w="1487226"/>
                <a:gridCol w="660989"/>
                <a:gridCol w="826236"/>
                <a:gridCol w="826236"/>
                <a:gridCol w="743613"/>
                <a:gridCol w="743613"/>
                <a:gridCol w="908860"/>
                <a:gridCol w="660989"/>
                <a:gridCol w="759461"/>
                <a:gridCol w="497634"/>
              </a:tblGrid>
              <a:tr h="266029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Rank</a:t>
                      </a:r>
                      <a:endParaRPr lang="en-US" sz="1400" b="1" dirty="0">
                        <a:effectLst/>
                        <a:latin typeface="Calibri"/>
                        <a:ea typeface="Times New Roman"/>
                        <a:cs typeface="Kalinga"/>
                      </a:endParaRPr>
                    </a:p>
                  </a:txBody>
                  <a:tcPr marL="17817" marR="17817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District</a:t>
                      </a:r>
                      <a:endParaRPr lang="en-US" sz="1400" b="1" dirty="0">
                        <a:effectLst/>
                        <a:latin typeface="Calibri"/>
                        <a:ea typeface="Times New Roman"/>
                        <a:cs typeface="Kalinga"/>
                      </a:endParaRPr>
                    </a:p>
                  </a:txBody>
                  <a:tcPr marL="17817" marR="17817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Target</a:t>
                      </a:r>
                      <a:endParaRPr lang="en-US" sz="1400" b="1">
                        <a:effectLst/>
                        <a:latin typeface="Calibri"/>
                        <a:ea typeface="Times New Roman"/>
                        <a:cs typeface="Kalinga"/>
                      </a:endParaRPr>
                    </a:p>
                  </a:txBody>
                  <a:tcPr marL="17817" marR="17817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Achievement</a:t>
                      </a:r>
                      <a:endParaRPr lang="en-US" sz="1400" b="1">
                        <a:effectLst/>
                        <a:latin typeface="Calibri"/>
                        <a:ea typeface="Times New Roman"/>
                        <a:cs typeface="Kalinga"/>
                      </a:endParaRPr>
                    </a:p>
                  </a:txBody>
                  <a:tcPr marL="17817" marR="17817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Total</a:t>
                      </a:r>
                      <a:endParaRPr lang="en-US" sz="1400" b="1">
                        <a:effectLst/>
                        <a:latin typeface="Calibri"/>
                        <a:ea typeface="Times New Roman"/>
                        <a:cs typeface="Kalinga"/>
                      </a:endParaRPr>
                    </a:p>
                  </a:txBody>
                  <a:tcPr marL="17817" marR="17817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980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PMAY-G</a:t>
                      </a:r>
                      <a:endParaRPr lang="en-US" sz="1400" b="1" dirty="0">
                        <a:effectLst/>
                        <a:latin typeface="Calibri"/>
                        <a:ea typeface="Times New Roman"/>
                        <a:cs typeface="Kalinga"/>
                      </a:endParaRPr>
                    </a:p>
                  </a:txBody>
                  <a:tcPr marL="17817" marR="17817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IAY</a:t>
                      </a:r>
                      <a:endParaRPr lang="en-US" sz="1400" b="1" dirty="0">
                        <a:effectLst/>
                        <a:latin typeface="Calibri"/>
                        <a:ea typeface="Times New Roman"/>
                        <a:cs typeface="Kalinga"/>
                      </a:endParaRPr>
                    </a:p>
                  </a:txBody>
                  <a:tcPr marL="17817" marR="17817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BPGY, Mining &amp; NSPGY</a:t>
                      </a:r>
                      <a:endParaRPr lang="en-US" sz="1400" b="1" dirty="0">
                        <a:effectLst/>
                        <a:latin typeface="Calibri"/>
                        <a:ea typeface="Times New Roman"/>
                        <a:cs typeface="Kalinga"/>
                      </a:endParaRPr>
                    </a:p>
                  </a:txBody>
                  <a:tcPr marL="17817" marR="17817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PMAY-G</a:t>
                      </a:r>
                      <a:endParaRPr lang="en-US" sz="1400" b="1" dirty="0">
                        <a:effectLst/>
                        <a:latin typeface="Calibri"/>
                        <a:ea typeface="Times New Roman"/>
                        <a:cs typeface="Kalinga"/>
                      </a:endParaRPr>
                    </a:p>
                  </a:txBody>
                  <a:tcPr marL="17817" marR="17817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IAY</a:t>
                      </a:r>
                      <a:endParaRPr lang="en-US" sz="1400" b="1" dirty="0">
                        <a:effectLst/>
                        <a:latin typeface="Calibri"/>
                        <a:ea typeface="Times New Roman"/>
                        <a:cs typeface="Kalinga"/>
                      </a:endParaRPr>
                    </a:p>
                  </a:txBody>
                  <a:tcPr marL="17817" marR="17817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BPGY, Mining &amp; NSPGY</a:t>
                      </a:r>
                      <a:endParaRPr lang="en-US" sz="1400" b="1" dirty="0">
                        <a:effectLst/>
                        <a:latin typeface="Calibri"/>
                        <a:ea typeface="Times New Roman"/>
                        <a:cs typeface="Kalinga"/>
                      </a:endParaRPr>
                    </a:p>
                  </a:txBody>
                  <a:tcPr marL="17817" marR="17817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Tar.</a:t>
                      </a:r>
                      <a:endParaRPr lang="en-US" sz="1400" b="1" dirty="0">
                        <a:effectLst/>
                        <a:latin typeface="Calibri"/>
                        <a:ea typeface="Times New Roman"/>
                        <a:cs typeface="Kalinga"/>
                      </a:endParaRPr>
                    </a:p>
                  </a:txBody>
                  <a:tcPr marL="17817" marR="17817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Ach.</a:t>
                      </a:r>
                      <a:endParaRPr lang="en-US" sz="1400" b="1" dirty="0">
                        <a:effectLst/>
                        <a:latin typeface="Calibri"/>
                        <a:ea typeface="Times New Roman"/>
                        <a:cs typeface="Kalinga"/>
                      </a:endParaRPr>
                    </a:p>
                  </a:txBody>
                  <a:tcPr marL="17817" marR="17817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 %age</a:t>
                      </a:r>
                      <a:endParaRPr lang="en-US" sz="1400" b="1" dirty="0">
                        <a:effectLst/>
                        <a:latin typeface="Calibri"/>
                        <a:ea typeface="Times New Roman"/>
                        <a:cs typeface="Kalinga"/>
                      </a:endParaRPr>
                    </a:p>
                  </a:txBody>
                  <a:tcPr marL="17817" marR="17817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6602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1</a:t>
                      </a:r>
                      <a:endParaRPr lang="en-US" sz="1400" b="1">
                        <a:effectLst/>
                        <a:latin typeface="Calibri"/>
                        <a:ea typeface="Times New Roman"/>
                        <a:cs typeface="Kalinga"/>
                      </a:endParaRPr>
                    </a:p>
                  </a:txBody>
                  <a:tcPr marL="17817" marR="17817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2</a:t>
                      </a:r>
                      <a:endParaRPr lang="en-US" sz="1400" b="1">
                        <a:effectLst/>
                        <a:latin typeface="Calibri"/>
                        <a:ea typeface="Times New Roman"/>
                        <a:cs typeface="Kalinga"/>
                      </a:endParaRPr>
                    </a:p>
                  </a:txBody>
                  <a:tcPr marL="17817" marR="17817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3</a:t>
                      </a:r>
                      <a:endParaRPr lang="en-US" sz="1400" b="1">
                        <a:effectLst/>
                        <a:latin typeface="Calibri"/>
                        <a:ea typeface="Times New Roman"/>
                        <a:cs typeface="Kalinga"/>
                      </a:endParaRPr>
                    </a:p>
                  </a:txBody>
                  <a:tcPr marL="17817" marR="17817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4</a:t>
                      </a:r>
                      <a:endParaRPr lang="en-US" sz="1400" b="1">
                        <a:effectLst/>
                        <a:latin typeface="Calibri"/>
                        <a:ea typeface="Times New Roman"/>
                        <a:cs typeface="Kalinga"/>
                      </a:endParaRPr>
                    </a:p>
                  </a:txBody>
                  <a:tcPr marL="17817" marR="17817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5</a:t>
                      </a:r>
                      <a:endParaRPr lang="en-US" sz="1400" b="1">
                        <a:effectLst/>
                        <a:latin typeface="Calibri"/>
                        <a:ea typeface="Times New Roman"/>
                        <a:cs typeface="Kalinga"/>
                      </a:endParaRPr>
                    </a:p>
                  </a:txBody>
                  <a:tcPr marL="17817" marR="17817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6</a:t>
                      </a:r>
                      <a:endParaRPr lang="en-US" sz="1400" b="1">
                        <a:effectLst/>
                        <a:latin typeface="Calibri"/>
                        <a:ea typeface="Times New Roman"/>
                        <a:cs typeface="Kalinga"/>
                      </a:endParaRPr>
                    </a:p>
                  </a:txBody>
                  <a:tcPr marL="17817" marR="17817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7</a:t>
                      </a:r>
                      <a:endParaRPr lang="en-US" sz="1400" b="1">
                        <a:effectLst/>
                        <a:latin typeface="Calibri"/>
                        <a:ea typeface="Times New Roman"/>
                        <a:cs typeface="Kalinga"/>
                      </a:endParaRPr>
                    </a:p>
                  </a:txBody>
                  <a:tcPr marL="17817" marR="17817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8</a:t>
                      </a:r>
                      <a:endParaRPr lang="en-US" sz="1400" b="1">
                        <a:effectLst/>
                        <a:latin typeface="Calibri"/>
                        <a:ea typeface="Times New Roman"/>
                        <a:cs typeface="Kalinga"/>
                      </a:endParaRPr>
                    </a:p>
                  </a:txBody>
                  <a:tcPr marL="17817" marR="17817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9</a:t>
                      </a:r>
                      <a:endParaRPr lang="en-US" sz="1400" b="1">
                        <a:effectLst/>
                        <a:latin typeface="Calibri"/>
                        <a:ea typeface="Times New Roman"/>
                        <a:cs typeface="Kalinga"/>
                      </a:endParaRPr>
                    </a:p>
                  </a:txBody>
                  <a:tcPr marL="17817" marR="17817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10</a:t>
                      </a:r>
                      <a:endParaRPr lang="en-US" sz="1400" b="1">
                        <a:effectLst/>
                        <a:latin typeface="Calibri"/>
                        <a:ea typeface="Times New Roman"/>
                        <a:cs typeface="Kalinga"/>
                      </a:endParaRPr>
                    </a:p>
                  </a:txBody>
                  <a:tcPr marL="17817" marR="17817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11</a:t>
                      </a:r>
                      <a:endParaRPr lang="en-US" sz="1400" b="1" dirty="0">
                        <a:effectLst/>
                        <a:latin typeface="Calibri"/>
                        <a:ea typeface="Times New Roman"/>
                        <a:cs typeface="Kalinga"/>
                      </a:endParaRPr>
                    </a:p>
                  </a:txBody>
                  <a:tcPr marL="17817" marR="17817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742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BHADRAK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29446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5378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4467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3193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238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934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39291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4365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11.1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2742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BARGARH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37784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6199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5123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3158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1422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1366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49106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5946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12.1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2742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SONEPUR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17414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1730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1933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2006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121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427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21077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2554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12.1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2742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KENDUJHAR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40037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6908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18094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3642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1413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3086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65039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8141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12.5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2742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KALAHANDI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33635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4140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3262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3296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1050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852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41037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5198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12.7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2742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NUAPADA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18229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3214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2202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1864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768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451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23645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3083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2742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MALKANGIRI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12193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3192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903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1381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493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287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16288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2161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13.3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2742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KENDRAPARA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22598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4562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4920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2784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886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32080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4332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13.5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2742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BOUDH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15021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1003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2116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2008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81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18140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2491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13.7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2742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DHENKANAL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23113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2752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3568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3210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318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939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29433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4467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15.2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2742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GAJAPATI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10453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2928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902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1219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806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213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14283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2238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15.7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2742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RAYAGADA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15865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1992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1067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2335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355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296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18924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2986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15.8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2742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ANGUL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19771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2895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4736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2301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941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1252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27402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4494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16.4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2742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JAGATSINGHAPUR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9020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1147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2013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1282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328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395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12180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2005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16.5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2742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JAJPUR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28571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4408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5840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4381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857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1282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38819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6520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16.8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26602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736257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105413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130041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121768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21745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34709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971711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178222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18.3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822532" y="155386"/>
            <a:ext cx="36334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</a:rPr>
              <a:t>Progress during FY 2017-18</a:t>
            </a:r>
            <a:endParaRPr 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7401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www.powerpointstemplate.com/wp-content/uploads/2016/10/ppt-Perfect-Business-Plan-Powerpoint-Templates.jpg"/>
          <p:cNvPicPr>
            <a:picLocks noChangeAspect="1" noChangeArrowheads="1"/>
          </p:cNvPicPr>
          <p:nvPr/>
        </p:nvPicPr>
        <p:blipFill>
          <a:blip r:embed="rId2" cstate="print"/>
          <a:srcRect l="13517" t="6250" r="33125"/>
          <a:stretch>
            <a:fillRect/>
          </a:stretch>
        </p:blipFill>
        <p:spPr bwMode="auto">
          <a:xfrm rot="10800000">
            <a:off x="0" y="0"/>
            <a:ext cx="9144000" cy="6858001"/>
          </a:xfrm>
          <a:prstGeom prst="rect">
            <a:avLst/>
          </a:prstGeom>
          <a:noFill/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1415630"/>
              </p:ext>
            </p:extLst>
          </p:nvPr>
        </p:nvGraphicFramePr>
        <p:xfrm>
          <a:off x="304799" y="842660"/>
          <a:ext cx="8610600" cy="571053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95743"/>
                <a:gridCol w="1487226"/>
                <a:gridCol w="660989"/>
                <a:gridCol w="826236"/>
                <a:gridCol w="826236"/>
                <a:gridCol w="743613"/>
                <a:gridCol w="743613"/>
                <a:gridCol w="908860"/>
                <a:gridCol w="660989"/>
                <a:gridCol w="759461"/>
                <a:gridCol w="497634"/>
              </a:tblGrid>
              <a:tr h="266029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Rank</a:t>
                      </a:r>
                      <a:endParaRPr lang="en-US" sz="1400" b="1" dirty="0">
                        <a:effectLst/>
                        <a:latin typeface="Calibri"/>
                        <a:ea typeface="Times New Roman"/>
                        <a:cs typeface="Kalinga"/>
                      </a:endParaRPr>
                    </a:p>
                  </a:txBody>
                  <a:tcPr marL="17817" marR="17817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District</a:t>
                      </a:r>
                      <a:endParaRPr lang="en-US" sz="1400" b="1" dirty="0">
                        <a:effectLst/>
                        <a:latin typeface="Calibri"/>
                        <a:ea typeface="Times New Roman"/>
                        <a:cs typeface="Kalinga"/>
                      </a:endParaRPr>
                    </a:p>
                  </a:txBody>
                  <a:tcPr marL="17817" marR="17817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Target</a:t>
                      </a:r>
                      <a:endParaRPr lang="en-US" sz="1400" b="1">
                        <a:effectLst/>
                        <a:latin typeface="Calibri"/>
                        <a:ea typeface="Times New Roman"/>
                        <a:cs typeface="Kalinga"/>
                      </a:endParaRPr>
                    </a:p>
                  </a:txBody>
                  <a:tcPr marL="17817" marR="17817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Achievement</a:t>
                      </a:r>
                      <a:endParaRPr lang="en-US" sz="1400" b="1">
                        <a:effectLst/>
                        <a:latin typeface="Calibri"/>
                        <a:ea typeface="Times New Roman"/>
                        <a:cs typeface="Kalinga"/>
                      </a:endParaRPr>
                    </a:p>
                  </a:txBody>
                  <a:tcPr marL="17817" marR="17817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Total</a:t>
                      </a:r>
                      <a:endParaRPr lang="en-US" sz="1400" b="1">
                        <a:effectLst/>
                        <a:latin typeface="Calibri"/>
                        <a:ea typeface="Times New Roman"/>
                        <a:cs typeface="Kalinga"/>
                      </a:endParaRPr>
                    </a:p>
                  </a:txBody>
                  <a:tcPr marL="17817" marR="17817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980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PMAY-G</a:t>
                      </a:r>
                      <a:endParaRPr lang="en-US" sz="1400" b="1" dirty="0">
                        <a:effectLst/>
                        <a:latin typeface="Calibri"/>
                        <a:ea typeface="Times New Roman"/>
                        <a:cs typeface="Kalinga"/>
                      </a:endParaRPr>
                    </a:p>
                  </a:txBody>
                  <a:tcPr marL="17817" marR="17817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IAY</a:t>
                      </a:r>
                      <a:endParaRPr lang="en-US" sz="1400" b="1" dirty="0">
                        <a:effectLst/>
                        <a:latin typeface="Calibri"/>
                        <a:ea typeface="Times New Roman"/>
                        <a:cs typeface="Kalinga"/>
                      </a:endParaRPr>
                    </a:p>
                  </a:txBody>
                  <a:tcPr marL="17817" marR="17817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BPGY, Mining &amp; NSPGY</a:t>
                      </a:r>
                      <a:endParaRPr lang="en-US" sz="1400" b="1" dirty="0">
                        <a:effectLst/>
                        <a:latin typeface="Calibri"/>
                        <a:ea typeface="Times New Roman"/>
                        <a:cs typeface="Kalinga"/>
                      </a:endParaRPr>
                    </a:p>
                  </a:txBody>
                  <a:tcPr marL="17817" marR="17817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PMAY-G</a:t>
                      </a:r>
                      <a:endParaRPr lang="en-US" sz="1400" b="1" dirty="0">
                        <a:effectLst/>
                        <a:latin typeface="Calibri"/>
                        <a:ea typeface="Times New Roman"/>
                        <a:cs typeface="Kalinga"/>
                      </a:endParaRPr>
                    </a:p>
                  </a:txBody>
                  <a:tcPr marL="17817" marR="17817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IAY</a:t>
                      </a:r>
                      <a:endParaRPr lang="en-US" sz="1400" b="1" dirty="0">
                        <a:effectLst/>
                        <a:latin typeface="Calibri"/>
                        <a:ea typeface="Times New Roman"/>
                        <a:cs typeface="Kalinga"/>
                      </a:endParaRPr>
                    </a:p>
                  </a:txBody>
                  <a:tcPr marL="17817" marR="17817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BPGY, Mining &amp; NSPGY</a:t>
                      </a:r>
                      <a:endParaRPr lang="en-US" sz="1400" b="1" dirty="0">
                        <a:effectLst/>
                        <a:latin typeface="Calibri"/>
                        <a:ea typeface="Times New Roman"/>
                        <a:cs typeface="Kalinga"/>
                      </a:endParaRPr>
                    </a:p>
                  </a:txBody>
                  <a:tcPr marL="17817" marR="17817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Tar.</a:t>
                      </a:r>
                      <a:endParaRPr lang="en-US" sz="1400" b="1" dirty="0">
                        <a:effectLst/>
                        <a:latin typeface="Calibri"/>
                        <a:ea typeface="Times New Roman"/>
                        <a:cs typeface="Kalinga"/>
                      </a:endParaRPr>
                    </a:p>
                  </a:txBody>
                  <a:tcPr marL="17817" marR="17817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Ach.</a:t>
                      </a:r>
                      <a:endParaRPr lang="en-US" sz="1400" b="1" dirty="0">
                        <a:effectLst/>
                        <a:latin typeface="Calibri"/>
                        <a:ea typeface="Times New Roman"/>
                        <a:cs typeface="Kalinga"/>
                      </a:endParaRPr>
                    </a:p>
                  </a:txBody>
                  <a:tcPr marL="17817" marR="17817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 %age</a:t>
                      </a:r>
                      <a:endParaRPr lang="en-US" sz="1400" b="1" dirty="0">
                        <a:effectLst/>
                        <a:latin typeface="Calibri"/>
                        <a:ea typeface="Times New Roman"/>
                        <a:cs typeface="Kalinga"/>
                      </a:endParaRPr>
                    </a:p>
                  </a:txBody>
                  <a:tcPr marL="17817" marR="17817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6602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1</a:t>
                      </a:r>
                      <a:endParaRPr lang="en-US" sz="1400" b="1">
                        <a:effectLst/>
                        <a:latin typeface="Calibri"/>
                        <a:ea typeface="Times New Roman"/>
                        <a:cs typeface="Kalinga"/>
                      </a:endParaRPr>
                    </a:p>
                  </a:txBody>
                  <a:tcPr marL="17817" marR="17817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2</a:t>
                      </a:r>
                      <a:endParaRPr lang="en-US" sz="1400" b="1">
                        <a:effectLst/>
                        <a:latin typeface="Calibri"/>
                        <a:ea typeface="Times New Roman"/>
                        <a:cs typeface="Kalinga"/>
                      </a:endParaRPr>
                    </a:p>
                  </a:txBody>
                  <a:tcPr marL="17817" marR="17817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3</a:t>
                      </a:r>
                      <a:endParaRPr lang="en-US" sz="1400" b="1">
                        <a:effectLst/>
                        <a:latin typeface="Calibri"/>
                        <a:ea typeface="Times New Roman"/>
                        <a:cs typeface="Kalinga"/>
                      </a:endParaRPr>
                    </a:p>
                  </a:txBody>
                  <a:tcPr marL="17817" marR="17817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4</a:t>
                      </a:r>
                      <a:endParaRPr lang="en-US" sz="1400" b="1">
                        <a:effectLst/>
                        <a:latin typeface="Calibri"/>
                        <a:ea typeface="Times New Roman"/>
                        <a:cs typeface="Kalinga"/>
                      </a:endParaRPr>
                    </a:p>
                  </a:txBody>
                  <a:tcPr marL="17817" marR="17817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5</a:t>
                      </a:r>
                      <a:endParaRPr lang="en-US" sz="1400" b="1">
                        <a:effectLst/>
                        <a:latin typeface="Calibri"/>
                        <a:ea typeface="Times New Roman"/>
                        <a:cs typeface="Kalinga"/>
                      </a:endParaRPr>
                    </a:p>
                  </a:txBody>
                  <a:tcPr marL="17817" marR="17817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6</a:t>
                      </a:r>
                      <a:endParaRPr lang="en-US" sz="1400" b="1">
                        <a:effectLst/>
                        <a:latin typeface="Calibri"/>
                        <a:ea typeface="Times New Roman"/>
                        <a:cs typeface="Kalinga"/>
                      </a:endParaRPr>
                    </a:p>
                  </a:txBody>
                  <a:tcPr marL="17817" marR="17817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7</a:t>
                      </a:r>
                      <a:endParaRPr lang="en-US" sz="1400" b="1">
                        <a:effectLst/>
                        <a:latin typeface="Calibri"/>
                        <a:ea typeface="Times New Roman"/>
                        <a:cs typeface="Kalinga"/>
                      </a:endParaRPr>
                    </a:p>
                  </a:txBody>
                  <a:tcPr marL="17817" marR="17817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8</a:t>
                      </a:r>
                      <a:endParaRPr lang="en-US" sz="1400" b="1">
                        <a:effectLst/>
                        <a:latin typeface="Calibri"/>
                        <a:ea typeface="Times New Roman"/>
                        <a:cs typeface="Kalinga"/>
                      </a:endParaRPr>
                    </a:p>
                  </a:txBody>
                  <a:tcPr marL="17817" marR="17817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9</a:t>
                      </a:r>
                      <a:endParaRPr lang="en-US" sz="1400" b="1">
                        <a:effectLst/>
                        <a:latin typeface="Calibri"/>
                        <a:ea typeface="Times New Roman"/>
                        <a:cs typeface="Kalinga"/>
                      </a:endParaRPr>
                    </a:p>
                  </a:txBody>
                  <a:tcPr marL="17817" marR="17817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10</a:t>
                      </a:r>
                      <a:endParaRPr lang="en-US" sz="1400" b="1">
                        <a:effectLst/>
                        <a:latin typeface="Calibri"/>
                        <a:ea typeface="Times New Roman"/>
                        <a:cs typeface="Kalinga"/>
                      </a:endParaRPr>
                    </a:p>
                  </a:txBody>
                  <a:tcPr marL="17817" marR="17817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11</a:t>
                      </a:r>
                      <a:endParaRPr lang="en-US" sz="1400" b="1" dirty="0">
                        <a:effectLst/>
                        <a:latin typeface="Calibri"/>
                        <a:ea typeface="Times New Roman"/>
                        <a:cs typeface="Kalinga"/>
                      </a:endParaRPr>
                    </a:p>
                  </a:txBody>
                  <a:tcPr marL="17817" marR="17817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742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NABARANGAPUR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32490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3292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3029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4341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1493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38811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6556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16.9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2742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KORAPUT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21471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3126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4779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4016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128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1039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29376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5183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17.6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2742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NAYAGARH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13715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2073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4124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2515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155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893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19912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3563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17.9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2742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DEOGARH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6748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656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762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1089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164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239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8166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1492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18.3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2742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BALESHWAR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35092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6640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6566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6235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751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1956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48298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8942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18.5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2742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KANDHAMAL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14248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3437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1634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2480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717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457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19319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3654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18.9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2742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PURI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21516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5670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4631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2085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2369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1581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31817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6035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19.0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2742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KHORDHA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13329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2763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3435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2524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414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878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19527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3816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19.5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2742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MAYURBHANJ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67170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7270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10760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11876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2587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3417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85200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17880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21.0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2742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JHARSUGUDA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8751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704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986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1799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223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10441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2422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23.2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2742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SUNDARGARH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43191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1707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11305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9511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4039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56203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13610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24.2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2742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BOLANGIR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48651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4615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4122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11474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760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1757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57388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13991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24.4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2742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CUTTACK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28959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4283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5739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6844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1019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1829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38981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9692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24.9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2742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GANJAM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25502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5645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4810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7321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746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1430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35957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9497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26.4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2742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SAMBALPUR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22274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1084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2213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9598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1228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25571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10908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42.7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26602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736257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105413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130041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121768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21745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34709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971711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178222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18.3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822532" y="155386"/>
            <a:ext cx="36334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</a:rPr>
              <a:t>Progress during FY 2017-18</a:t>
            </a:r>
            <a:endParaRPr 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169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www.powerpointstemplate.com/wp-content/uploads/2016/10/ppt-Perfect-Business-Plan-Powerpoint-Templates.jpg"/>
          <p:cNvPicPr>
            <a:picLocks noChangeAspect="1" noChangeArrowheads="1"/>
          </p:cNvPicPr>
          <p:nvPr/>
        </p:nvPicPr>
        <p:blipFill>
          <a:blip r:embed="rId2" cstate="print"/>
          <a:srcRect l="13517" t="6250" r="33125"/>
          <a:stretch>
            <a:fillRect/>
          </a:stretch>
        </p:blipFill>
        <p:spPr bwMode="auto">
          <a:xfrm rot="10800000"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2439742" y="155386"/>
            <a:ext cx="43990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</a:rPr>
              <a:t>Completion against 6 Lakh Target</a:t>
            </a:r>
            <a:endParaRPr lang="en-US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0509641"/>
              </p:ext>
            </p:extLst>
          </p:nvPr>
        </p:nvGraphicFramePr>
        <p:xfrm>
          <a:off x="533400" y="838200"/>
          <a:ext cx="8229599" cy="5410193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810455"/>
                <a:gridCol w="1991405"/>
                <a:gridCol w="879924"/>
                <a:gridCol w="1296729"/>
                <a:gridCol w="930867"/>
                <a:gridCol w="736357"/>
                <a:gridCol w="1583862"/>
              </a:tblGrid>
              <a:tr h="2847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500" b="1" u="none" strike="noStrike" dirty="0">
                          <a:effectLst/>
                        </a:rPr>
                        <a:t>Sl. No.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500" b="1" u="none" strike="noStrike" dirty="0">
                          <a:effectLst/>
                        </a:rPr>
                        <a:t>District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500" b="1" u="none" strike="noStrike" dirty="0">
                          <a:effectLst/>
                        </a:rPr>
                        <a:t>Target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500" b="1" u="none" strike="noStrike" dirty="0">
                          <a:effectLst/>
                        </a:rPr>
                        <a:t>Completed 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>
                          <a:effectLst/>
                        </a:rPr>
                        <a:t>Daily Average</a:t>
                      </a:r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47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>
                          <a:effectLst/>
                        </a:rPr>
                        <a:t>Required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>
                          <a:effectLst/>
                        </a:rPr>
                        <a:t>Current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>
                          <a:effectLst/>
                        </a:rPr>
                        <a:t>% (w.r.t required)</a:t>
                      </a:r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847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>
                          <a:effectLst/>
                        </a:rPr>
                        <a:t>1</a:t>
                      </a:r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>
                          <a:effectLst/>
                        </a:rPr>
                        <a:t>2</a:t>
                      </a:r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>
                          <a:effectLst/>
                        </a:rPr>
                        <a:t>3</a:t>
                      </a:r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>
                          <a:effectLst/>
                        </a:rPr>
                        <a:t>4</a:t>
                      </a:r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>
                          <a:effectLst/>
                        </a:rPr>
                        <a:t>5</a:t>
                      </a:r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>
                          <a:effectLst/>
                        </a:rPr>
                        <a:t>6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>
                          <a:effectLst/>
                        </a:rPr>
                        <a:t>7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847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1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BHADRAK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26382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4365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141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21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15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847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2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SONEPUR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13575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2554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71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12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17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847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KENDUJHAR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43457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8141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226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39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17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847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4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BARGARH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30939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5946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160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28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18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847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5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MALKANGIRI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10555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2161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54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10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19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847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6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KENDRAPARA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21512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4332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110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21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19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847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BOUDH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11982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2491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61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12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20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847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8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NUAPADA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14862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3083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76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15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20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847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9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KALAHANDI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24724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5198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125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25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20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847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10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JAGATSINGHAPUR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9166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2005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46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10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22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847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11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DHENKANAL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18435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4467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90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21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23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847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12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KHORDHA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15567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3816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75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18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24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847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13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RAYAGADA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11497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2986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55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14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25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847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14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ANGUL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17773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4494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85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22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26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847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15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NAYAGARH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13647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3563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65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17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26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284747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Odisha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608203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178222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2756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2780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www.powerpointstemplate.com/wp-content/uploads/2016/10/ppt-Perfect-Business-Plan-Powerpoint-Templates.jpg"/>
          <p:cNvPicPr>
            <a:picLocks noChangeAspect="1" noChangeArrowheads="1"/>
          </p:cNvPicPr>
          <p:nvPr/>
        </p:nvPicPr>
        <p:blipFill>
          <a:blip r:embed="rId2" cstate="print"/>
          <a:srcRect l="13517" t="6250" r="33125"/>
          <a:stretch>
            <a:fillRect/>
          </a:stretch>
        </p:blipFill>
        <p:spPr bwMode="auto">
          <a:xfrm rot="10800000"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2439742" y="155386"/>
            <a:ext cx="43990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</a:rPr>
              <a:t>Completion against 6 Lakh Target</a:t>
            </a:r>
            <a:endParaRPr lang="en-US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5370659"/>
              </p:ext>
            </p:extLst>
          </p:nvPr>
        </p:nvGraphicFramePr>
        <p:xfrm>
          <a:off x="533400" y="838200"/>
          <a:ext cx="8229599" cy="5410193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810455"/>
                <a:gridCol w="1991405"/>
                <a:gridCol w="879924"/>
                <a:gridCol w="1296729"/>
                <a:gridCol w="930867"/>
                <a:gridCol w="872420"/>
                <a:gridCol w="1447799"/>
              </a:tblGrid>
              <a:tr h="2847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500" b="1" u="none" strike="noStrike" dirty="0">
                          <a:effectLst/>
                        </a:rPr>
                        <a:t>Sl. No.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500" b="1" u="none" strike="noStrike" dirty="0">
                          <a:effectLst/>
                        </a:rPr>
                        <a:t>District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500" b="1" u="none" strike="noStrike" dirty="0">
                          <a:effectLst/>
                        </a:rPr>
                        <a:t>Target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500" b="1" u="none" strike="noStrike" dirty="0">
                          <a:effectLst/>
                        </a:rPr>
                        <a:t>Completed 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>
                          <a:effectLst/>
                        </a:rPr>
                        <a:t>Daily Average</a:t>
                      </a:r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47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>
                          <a:effectLst/>
                        </a:rPr>
                        <a:t>Required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>
                          <a:effectLst/>
                        </a:rPr>
                        <a:t>Current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>
                          <a:effectLst/>
                        </a:rPr>
                        <a:t>% (w.r.t required)</a:t>
                      </a:r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847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>
                          <a:effectLst/>
                        </a:rPr>
                        <a:t>1</a:t>
                      </a:r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>
                          <a:effectLst/>
                        </a:rPr>
                        <a:t>2</a:t>
                      </a:r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>
                          <a:effectLst/>
                        </a:rPr>
                        <a:t>3</a:t>
                      </a:r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>
                          <a:effectLst/>
                        </a:rPr>
                        <a:t>4</a:t>
                      </a:r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>
                          <a:effectLst/>
                        </a:rPr>
                        <a:t>5</a:t>
                      </a:r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>
                          <a:effectLst/>
                        </a:rPr>
                        <a:t>6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>
                          <a:effectLst/>
                        </a:rPr>
                        <a:t>7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847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JAJPUR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24144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6520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</a:t>
                      </a:r>
                    </a:p>
                  </a:txBody>
                  <a:tcPr marL="7620" marR="7620" marT="7620" marB="0" anchor="b"/>
                </a:tc>
              </a:tr>
              <a:tr h="2847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DEOGARH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5446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1492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</a:t>
                      </a:r>
                    </a:p>
                  </a:txBody>
                  <a:tcPr marL="7620" marR="7620" marT="7620" marB="0" anchor="b"/>
                </a:tc>
              </a:tr>
              <a:tr h="2847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KORAPUT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19129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5183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</a:t>
                      </a:r>
                    </a:p>
                  </a:txBody>
                  <a:tcPr marL="7620" marR="7620" marT="7620" marB="0" anchor="b"/>
                </a:tc>
              </a:tr>
              <a:tr h="2847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BALESHWAR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31691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8942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7620" marR="7620" marT="7620" marB="0" anchor="b"/>
                </a:tc>
              </a:tr>
              <a:tr h="2847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GAJAPATI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8075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2238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7620" marR="7620" marT="7620" marB="0" anchor="b"/>
                </a:tc>
              </a:tr>
              <a:tr h="2847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NABARANGAPUR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22483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6556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7620" marR="7620" marT="7620" marB="0" anchor="b"/>
                </a:tc>
              </a:tr>
              <a:tr h="2847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PURI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19552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6035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7620" marR="7620" marT="7620" marB="0" anchor="b"/>
                </a:tc>
              </a:tr>
              <a:tr h="2847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KANDHAMAL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10834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3654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</a:t>
                      </a:r>
                    </a:p>
                  </a:txBody>
                  <a:tcPr marL="7620" marR="7620" marT="7620" marB="0" anchor="b"/>
                </a:tc>
              </a:tr>
              <a:tr h="2847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CUTTACK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26547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9692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</a:t>
                      </a:r>
                    </a:p>
                  </a:txBody>
                  <a:tcPr marL="7620" marR="7620" marT="7620" marB="0" anchor="b"/>
                </a:tc>
              </a:tr>
              <a:tr h="2847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MAYURBHANJ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48146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17880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</a:t>
                      </a:r>
                    </a:p>
                  </a:txBody>
                  <a:tcPr marL="7620" marR="7620" marT="7620" marB="0" anchor="b"/>
                </a:tc>
              </a:tr>
              <a:tr h="2847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BOLANGIR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34649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13991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</a:t>
                      </a:r>
                    </a:p>
                  </a:txBody>
                  <a:tcPr marL="7620" marR="7620" marT="7620" marB="0" anchor="b"/>
                </a:tc>
              </a:tr>
              <a:tr h="2847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JHARSUGUDA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6029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2422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</a:t>
                      </a:r>
                    </a:p>
                  </a:txBody>
                  <a:tcPr marL="7620" marR="7620" marT="7620" marB="0" anchor="b"/>
                </a:tc>
              </a:tr>
              <a:tr h="2847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GANJAM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22739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9497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</a:t>
                      </a:r>
                    </a:p>
                  </a:txBody>
                  <a:tcPr marL="7620" marR="7620" marT="7620" marB="0" anchor="b"/>
                </a:tc>
              </a:tr>
              <a:tr h="2847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SUNDARGARH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30688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13610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7620" marR="7620" marT="7620" marB="0" anchor="b"/>
                </a:tc>
              </a:tr>
              <a:tr h="2847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SAMBALPUR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13978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10908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260</a:t>
                      </a:r>
                    </a:p>
                  </a:txBody>
                  <a:tcPr marL="7620" marR="7620" marT="7620" marB="0" anchor="b"/>
                </a:tc>
              </a:tr>
              <a:tr h="284747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Odisha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608203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178222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2756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1918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www.powerpointstemplate.com/wp-content/uploads/2016/10/ppt-Perfect-Business-Plan-Powerpoint-Templates.jpg"/>
          <p:cNvPicPr>
            <a:picLocks noChangeAspect="1" noChangeArrowheads="1"/>
          </p:cNvPicPr>
          <p:nvPr/>
        </p:nvPicPr>
        <p:blipFill>
          <a:blip r:embed="rId2" cstate="print"/>
          <a:srcRect l="13517" t="6250" r="33125"/>
          <a:stretch>
            <a:fillRect/>
          </a:stretch>
        </p:blipFill>
        <p:spPr bwMode="auto">
          <a:xfrm rot="10800000">
            <a:off x="-52569" y="-2"/>
            <a:ext cx="9172937" cy="6858001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683837" y="155386"/>
            <a:ext cx="19109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</a:rPr>
              <a:t>Critical Issues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838200"/>
            <a:ext cx="8153400" cy="594008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Hon’ble Chief Minister has set a target of completion of 6 lakh houses during the FY 2017-18.  To achieve this </a:t>
            </a:r>
            <a:r>
              <a:rPr lang="en-I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benchmark, the 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 per day house completion, which is 853 needs to be </a:t>
            </a:r>
            <a:r>
              <a:rPr lang="en-I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speedily ramped up.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on date, 7.93 lakh houses are incomplete out of which 3.37 lakh belong to the FY 2016-17. Completion of these houses, which are low hanging fruits, should be focused.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During the FY 2017-18, 3.54 lakh houses are allotted to Districts        (PMAY(G) – 3.40 Lakh , BPGY- 0.12 Lakh ,  NSPGY- 0.02 Lakh). All the eligible beneficiaries need to be issued with Work Order and released with 1</a:t>
            </a:r>
            <a:r>
              <a:rPr lang="en-IN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instalment immediately. Selection of beneficiaries will be village wise instead of GP-wise</a:t>
            </a:r>
            <a:r>
              <a:rPr lang="en-I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 algn="just"/>
            <a:endParaRPr lang="en-IN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the beneficiaries should be paid labour component (wages of 90/95 days) out of MGNREGS and mapped with Mason Training which will boost pace of completion.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en-IN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6519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www.powerpointstemplate.com/wp-content/uploads/2016/10/ppt-Perfect-Business-Plan-Powerpoint-Templates.jpg"/>
          <p:cNvPicPr>
            <a:picLocks noChangeAspect="1" noChangeArrowheads="1"/>
          </p:cNvPicPr>
          <p:nvPr/>
        </p:nvPicPr>
        <p:blipFill>
          <a:blip r:embed="rId2" cstate="print"/>
          <a:srcRect l="13517" t="6250" r="33125"/>
          <a:stretch>
            <a:fillRect/>
          </a:stretch>
        </p:blipFill>
        <p:spPr bwMode="auto">
          <a:xfrm rot="10800000"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683837" y="155386"/>
            <a:ext cx="19109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</a:rPr>
              <a:t>Critical Issues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3400" y="838200"/>
            <a:ext cx="8077200" cy="529375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IN" dirty="0"/>
              <a:t>  </a:t>
            </a:r>
            <a:endParaRPr lang="en-US" sz="2000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the new beneficiaries should be issued with Work Order for IHHL along with housing Work Order.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Exemplary punishment for any occurrence of unethical practises should be awarded.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Monitoring should be strengthened leveraging technology.  RH Portal and Mobile App developed by State should be utilized as tools for better monitoring</a:t>
            </a:r>
            <a:r>
              <a:rPr lang="en-I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 algn="just"/>
            <a:endParaRPr lang="en-IN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House site should be provided to those eligible beneficiaries, who do not have recorded land so that landless can be covered under the scheme. 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en-IN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8342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767</TotalTime>
  <Words>994</Words>
  <Application>Microsoft Office PowerPoint</Application>
  <PresentationFormat>On-screen Show (4:3)</PresentationFormat>
  <Paragraphs>730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55497GAO</dc:creator>
  <cp:lastModifiedBy>55497gao</cp:lastModifiedBy>
  <cp:revision>93</cp:revision>
  <cp:lastPrinted>2017-10-27T06:19:14Z</cp:lastPrinted>
  <dcterms:created xsi:type="dcterms:W3CDTF">2017-09-20T09:45:19Z</dcterms:created>
  <dcterms:modified xsi:type="dcterms:W3CDTF">2017-10-27T12:46:24Z</dcterms:modified>
</cp:coreProperties>
</file>